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3"/>
  </p:notesMasterIdLst>
  <p:sldIdLst>
    <p:sldId id="271" r:id="rId2"/>
    <p:sldId id="272" r:id="rId3"/>
    <p:sldId id="801" r:id="rId4"/>
    <p:sldId id="273" r:id="rId5"/>
    <p:sldId id="268" r:id="rId6"/>
    <p:sldId id="802" r:id="rId7"/>
    <p:sldId id="811" r:id="rId8"/>
    <p:sldId id="274" r:id="rId9"/>
    <p:sldId id="797" r:id="rId10"/>
    <p:sldId id="798" r:id="rId11"/>
    <p:sldId id="79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189C80-6BB8-4C43-9F34-08335677F2D5}" type="datetimeFigureOut">
              <a:rPr lang="en-US" smtClean="0"/>
              <a:t>6/5/2024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A7B0D-0572-4994-B823-BF83EED03C58}" type="slidenum">
              <a:rPr lang="en-US" smtClean="0"/>
              <a:t>‹#›</a:t>
            </a:fld>
            <a:endParaRPr lang="en-US" dirty="0"/>
          </a:p>
        </p:txBody>
      </p:sp>
    </p:spTree>
    <p:extLst>
      <p:ext uri="{BB962C8B-B14F-4D97-AF65-F5344CB8AC3E}">
        <p14:creationId xmlns:p14="http://schemas.microsoft.com/office/powerpoint/2010/main" val="1122052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F85C1C6-F127-4389-859B-8B1823D8DCBA}" type="slidenum">
              <a:rPr lang="en-US"/>
              <a:pPr/>
              <a:t>1</a:t>
            </a:fld>
            <a:endParaRPr lang="en-US"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198249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63C2830-012E-4B9C-A910-ECCC2F2F61E3}" type="slidenum">
              <a:rPr lang="en-US" smtClean="0"/>
              <a:pPr>
                <a:defRPr/>
              </a:pPr>
              <a:t>4</a:t>
            </a:fld>
            <a:endParaRPr lang="en-US" dirty="0"/>
          </a:p>
        </p:txBody>
      </p:sp>
    </p:spTree>
    <p:extLst>
      <p:ext uri="{BB962C8B-B14F-4D97-AF65-F5344CB8AC3E}">
        <p14:creationId xmlns:p14="http://schemas.microsoft.com/office/powerpoint/2010/main" val="39592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63C2830-012E-4B9C-A910-ECCC2F2F61E3}" type="slidenum">
              <a:rPr lang="en-US" smtClean="0"/>
              <a:pPr>
                <a:defRPr/>
              </a:pPr>
              <a:t>5</a:t>
            </a:fld>
            <a:endParaRPr lang="en-US" dirty="0"/>
          </a:p>
        </p:txBody>
      </p:sp>
    </p:spTree>
    <p:extLst>
      <p:ext uri="{BB962C8B-B14F-4D97-AF65-F5344CB8AC3E}">
        <p14:creationId xmlns:p14="http://schemas.microsoft.com/office/powerpoint/2010/main" val="7460187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8" name="Picture 2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73" y="0"/>
            <a:ext cx="3241539" cy="6888272"/>
          </a:xfrm>
          <a:prstGeom prst="rect">
            <a:avLst/>
          </a:prstGeom>
          <a:ln>
            <a:noFill/>
          </a:ln>
        </p:spPr>
      </p:pic>
      <p:sp>
        <p:nvSpPr>
          <p:cNvPr id="13" name="Rectangle 12"/>
          <p:cNvSpPr/>
          <p:nvPr userDrawn="1"/>
        </p:nvSpPr>
        <p:spPr>
          <a:xfrm>
            <a:off x="3299460" y="0"/>
            <a:ext cx="5844541" cy="6888272"/>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ln>
                <a:noFill/>
              </a:ln>
            </a:endParaRPr>
          </a:p>
        </p:txBody>
      </p:sp>
      <p:sp>
        <p:nvSpPr>
          <p:cNvPr id="16" name="Isosceles Triangle 15"/>
          <p:cNvSpPr/>
          <p:nvPr userDrawn="1"/>
        </p:nvSpPr>
        <p:spPr>
          <a:xfrm rot="5400000">
            <a:off x="2966177" y="5807267"/>
            <a:ext cx="1023128" cy="376886"/>
          </a:xfrm>
          <a:prstGeom prst="triangle">
            <a:avLst>
              <a:gd name="adj" fmla="val 4736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44627" y="412376"/>
            <a:ext cx="3390898" cy="603232"/>
          </a:xfrm>
          <a:prstGeom prst="rect">
            <a:avLst/>
          </a:prstGeom>
        </p:spPr>
      </p:pic>
    </p:spTree>
    <p:extLst>
      <p:ext uri="{BB962C8B-B14F-4D97-AF65-F5344CB8AC3E}">
        <p14:creationId xmlns:p14="http://schemas.microsoft.com/office/powerpoint/2010/main" val="115990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C6CD2FE-B4A9-4FA7-B304-979417D32921}" type="slidenum">
              <a:rPr lang="en-US"/>
              <a:pPr>
                <a:defRPr/>
              </a:pPr>
              <a:t>‹#›</a:t>
            </a:fld>
            <a:endParaRPr lang="en-US" sz="1050" dirty="0"/>
          </a:p>
        </p:txBody>
      </p:sp>
    </p:spTree>
    <p:extLst>
      <p:ext uri="{BB962C8B-B14F-4D97-AF65-F5344CB8AC3E}">
        <p14:creationId xmlns:p14="http://schemas.microsoft.com/office/powerpoint/2010/main" val="866223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7B8E3A53-3A7C-45CB-83A9-46342C22B6B4}" type="slidenum">
              <a:rPr lang="en-US"/>
              <a:pPr>
                <a:defRPr/>
              </a:pPr>
              <a:t>‹#›</a:t>
            </a:fld>
            <a:endParaRPr lang="en-US" sz="1050" dirty="0"/>
          </a:p>
        </p:txBody>
      </p:sp>
    </p:spTree>
    <p:extLst>
      <p:ext uri="{BB962C8B-B14F-4D97-AF65-F5344CB8AC3E}">
        <p14:creationId xmlns:p14="http://schemas.microsoft.com/office/powerpoint/2010/main" val="566974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3000" y="1524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93700" y="1524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FAADDF95-6482-4230-A06C-F39A7E009759}" type="slidenum">
              <a:rPr lang="en-US"/>
              <a:pPr>
                <a:defRPr/>
              </a:pPr>
              <a:t>‹#›</a:t>
            </a:fld>
            <a:endParaRPr lang="en-US" sz="1050" dirty="0"/>
          </a:p>
        </p:txBody>
      </p:sp>
    </p:spTree>
    <p:extLst>
      <p:ext uri="{BB962C8B-B14F-4D97-AF65-F5344CB8AC3E}">
        <p14:creationId xmlns:p14="http://schemas.microsoft.com/office/powerpoint/2010/main" val="2395487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FAB90AF6-C8F3-4810-A3CA-9E413665CE10}" type="slidenum">
              <a:rPr lang="en-US"/>
              <a:pPr>
                <a:defRPr/>
              </a:pPr>
              <a:t>‹#›</a:t>
            </a:fld>
            <a:endParaRPr lang="en-US" sz="1050" dirty="0"/>
          </a:p>
        </p:txBody>
      </p:sp>
    </p:spTree>
    <p:extLst>
      <p:ext uri="{BB962C8B-B14F-4D97-AF65-F5344CB8AC3E}">
        <p14:creationId xmlns:p14="http://schemas.microsoft.com/office/powerpoint/2010/main" val="357183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1846A27-06CA-4DFC-90B4-51CA9F41E0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73" y="0"/>
            <a:ext cx="3241539" cy="6888272"/>
          </a:xfrm>
          <a:prstGeom prst="rect">
            <a:avLst/>
          </a:prstGeom>
          <a:ln>
            <a:noFill/>
          </a:ln>
        </p:spPr>
      </p:pic>
      <p:sp>
        <p:nvSpPr>
          <p:cNvPr id="6" name="Rectangle 5">
            <a:extLst>
              <a:ext uri="{FF2B5EF4-FFF2-40B4-BE49-F238E27FC236}">
                <a16:creationId xmlns:a16="http://schemas.microsoft.com/office/drawing/2014/main" id="{B6B4FDBF-BA01-43DD-B581-421FF7ADBA90}"/>
              </a:ext>
            </a:extLst>
          </p:cNvPr>
          <p:cNvSpPr/>
          <p:nvPr userDrawn="1"/>
        </p:nvSpPr>
        <p:spPr>
          <a:xfrm>
            <a:off x="3299460" y="0"/>
            <a:ext cx="5844541" cy="6888272"/>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ln>
                <a:noFill/>
              </a:ln>
            </a:endParaRPr>
          </a:p>
        </p:txBody>
      </p:sp>
      <p:sp>
        <p:nvSpPr>
          <p:cNvPr id="8" name="Text Box 58">
            <a:extLst>
              <a:ext uri="{FF2B5EF4-FFF2-40B4-BE49-F238E27FC236}">
                <a16:creationId xmlns:a16="http://schemas.microsoft.com/office/drawing/2014/main" id="{707D2CFC-4F99-4CA2-8508-69BCA779FA5C}"/>
              </a:ext>
            </a:extLst>
          </p:cNvPr>
          <p:cNvSpPr txBox="1">
            <a:spLocks noChangeArrowheads="1"/>
          </p:cNvSpPr>
          <p:nvPr userDrawn="1"/>
        </p:nvSpPr>
        <p:spPr bwMode="auto">
          <a:xfrm>
            <a:off x="3684113" y="5334001"/>
            <a:ext cx="3429000" cy="1188787"/>
          </a:xfrm>
          <a:prstGeom prst="rect">
            <a:avLst/>
          </a:prstGeom>
          <a:noFill/>
          <a:ln w="9525">
            <a:noFill/>
            <a:miter lim="800000"/>
            <a:headEnd/>
            <a:tailEnd/>
          </a:ln>
          <a:effectLst/>
        </p:spPr>
        <p:txBody>
          <a:bodyPr>
            <a:spAutoFit/>
          </a:bodyPr>
          <a:lstStyle/>
          <a:p>
            <a:pPr algn="l">
              <a:defRPr/>
            </a:pPr>
            <a:r>
              <a:rPr lang="en-US" sz="1875" b="1" dirty="0">
                <a:solidFill>
                  <a:schemeClr val="bg1"/>
                </a:solidFill>
              </a:rPr>
              <a:t>Ro and Andrew</a:t>
            </a:r>
          </a:p>
          <a:p>
            <a:pPr algn="l">
              <a:defRPr/>
            </a:pPr>
            <a:r>
              <a:rPr lang="en-US" sz="1500" i="1" dirty="0">
                <a:solidFill>
                  <a:schemeClr val="bg1"/>
                </a:solidFill>
              </a:rPr>
              <a:t>Office of Accountability</a:t>
            </a:r>
          </a:p>
          <a:p>
            <a:pPr marL="0" marR="0" indent="0" algn="l" defTabSz="685800" rtl="0" eaLnBrk="0" fontAlgn="base" latinLnBrk="0" hangingPunct="0">
              <a:lnSpc>
                <a:spcPct val="100000"/>
              </a:lnSpc>
              <a:spcBef>
                <a:spcPct val="0"/>
              </a:spcBef>
              <a:spcAft>
                <a:spcPct val="0"/>
              </a:spcAft>
              <a:buClrTx/>
              <a:buSzTx/>
              <a:buFontTx/>
              <a:buNone/>
              <a:tabLst/>
              <a:defRPr/>
            </a:pPr>
            <a:r>
              <a:rPr lang="en-US" sz="1350" dirty="0">
                <a:solidFill>
                  <a:schemeClr val="accent1"/>
                </a:solidFill>
              </a:rPr>
              <a:t>July 2014</a:t>
            </a:r>
          </a:p>
          <a:p>
            <a:pPr algn="l">
              <a:defRPr/>
            </a:pPr>
            <a:endParaRPr lang="en-US" sz="2400" b="1" dirty="0">
              <a:solidFill>
                <a:schemeClr val="bg1"/>
              </a:solidFill>
            </a:endParaRPr>
          </a:p>
        </p:txBody>
      </p:sp>
      <p:sp>
        <p:nvSpPr>
          <p:cNvPr id="9" name="Isosceles Triangle 8">
            <a:extLst>
              <a:ext uri="{FF2B5EF4-FFF2-40B4-BE49-F238E27FC236}">
                <a16:creationId xmlns:a16="http://schemas.microsoft.com/office/drawing/2014/main" id="{DA2840F9-B8E3-43DF-90BF-F7E61E7BC72D}"/>
              </a:ext>
            </a:extLst>
          </p:cNvPr>
          <p:cNvSpPr/>
          <p:nvPr userDrawn="1"/>
        </p:nvSpPr>
        <p:spPr>
          <a:xfrm rot="5400000">
            <a:off x="2966177" y="5807267"/>
            <a:ext cx="1023128" cy="376886"/>
          </a:xfrm>
          <a:prstGeom prst="triangle">
            <a:avLst>
              <a:gd name="adj" fmla="val 4736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0" name="Picture 9">
            <a:extLst>
              <a:ext uri="{FF2B5EF4-FFF2-40B4-BE49-F238E27FC236}">
                <a16:creationId xmlns:a16="http://schemas.microsoft.com/office/drawing/2014/main" id="{DAEBCC41-5D1E-408A-8183-9FEB723D722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44627" y="412376"/>
            <a:ext cx="3390898" cy="603232"/>
          </a:xfrm>
          <a:prstGeom prst="rect">
            <a:avLst/>
          </a:prstGeom>
        </p:spPr>
      </p:pic>
      <p:sp>
        <p:nvSpPr>
          <p:cNvPr id="4" name="Rectangle 6"/>
          <p:cNvSpPr>
            <a:spLocks noGrp="1" noChangeArrowheads="1"/>
          </p:cNvSpPr>
          <p:nvPr>
            <p:ph type="sldNum" sz="quarter" idx="10"/>
          </p:nvPr>
        </p:nvSpPr>
        <p:spPr>
          <a:ln/>
        </p:spPr>
        <p:txBody>
          <a:bodyPr/>
          <a:lstStyle>
            <a:lvl1pPr>
              <a:defRPr/>
            </a:lvl1pPr>
          </a:lstStyle>
          <a:p>
            <a:pPr>
              <a:defRPr/>
            </a:pPr>
            <a:fld id="{FAB90AF6-C8F3-4810-A3CA-9E413665CE10}" type="slidenum">
              <a:rPr lang="en-US"/>
              <a:pPr>
                <a:defRPr/>
              </a:pPr>
              <a:t>‹#›</a:t>
            </a:fld>
            <a:endParaRPr lang="en-US" sz="1050" dirty="0"/>
          </a:p>
        </p:txBody>
      </p:sp>
    </p:spTree>
    <p:extLst>
      <p:ext uri="{BB962C8B-B14F-4D97-AF65-F5344CB8AC3E}">
        <p14:creationId xmlns:p14="http://schemas.microsoft.com/office/powerpoint/2010/main" val="1862610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CB80A63-67E9-492C-9A74-2462396443F3}" type="slidenum">
              <a:rPr lang="en-US"/>
              <a:pPr>
                <a:defRPr/>
              </a:pPr>
              <a:t>‹#›</a:t>
            </a:fld>
            <a:endParaRPr lang="en-US" sz="1050" dirty="0"/>
          </a:p>
        </p:txBody>
      </p:sp>
    </p:spTree>
    <p:extLst>
      <p:ext uri="{BB962C8B-B14F-4D97-AF65-F5344CB8AC3E}">
        <p14:creationId xmlns:p14="http://schemas.microsoft.com/office/powerpoint/2010/main" val="3720666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3700" y="14478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56100" y="14478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19776CDA-7B66-4F7E-920C-564B34BD20D2}" type="slidenum">
              <a:rPr lang="en-US"/>
              <a:pPr>
                <a:defRPr/>
              </a:pPr>
              <a:t>‹#›</a:t>
            </a:fld>
            <a:endParaRPr lang="en-US" sz="1050" dirty="0"/>
          </a:p>
        </p:txBody>
      </p:sp>
    </p:spTree>
    <p:extLst>
      <p:ext uri="{BB962C8B-B14F-4D97-AF65-F5344CB8AC3E}">
        <p14:creationId xmlns:p14="http://schemas.microsoft.com/office/powerpoint/2010/main" val="210366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3C881EF8-D13C-492C-8C8B-B2E3D82566C1}" type="slidenum">
              <a:rPr lang="en-US"/>
              <a:pPr>
                <a:defRPr/>
              </a:pPr>
              <a:t>‹#›</a:t>
            </a:fld>
            <a:endParaRPr lang="en-US" sz="1050" dirty="0"/>
          </a:p>
        </p:txBody>
      </p:sp>
    </p:spTree>
    <p:extLst>
      <p:ext uri="{BB962C8B-B14F-4D97-AF65-F5344CB8AC3E}">
        <p14:creationId xmlns:p14="http://schemas.microsoft.com/office/powerpoint/2010/main" val="3816387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943F0175-9F2E-4C61-A75B-078EA6E6C9B6}" type="slidenum">
              <a:rPr lang="en-US"/>
              <a:pPr>
                <a:defRPr/>
              </a:pPr>
              <a:t>‹#›</a:t>
            </a:fld>
            <a:endParaRPr lang="en-US" sz="1050" dirty="0"/>
          </a:p>
        </p:txBody>
      </p:sp>
    </p:spTree>
    <p:extLst>
      <p:ext uri="{BB962C8B-B14F-4D97-AF65-F5344CB8AC3E}">
        <p14:creationId xmlns:p14="http://schemas.microsoft.com/office/powerpoint/2010/main" val="1774060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3CD90602-EB74-46C5-A64D-42648E4C8931}" type="slidenum">
              <a:rPr lang="en-US"/>
              <a:pPr>
                <a:defRPr/>
              </a:pPr>
              <a:t>‹#›</a:t>
            </a:fld>
            <a:endParaRPr lang="en-US" sz="1050" dirty="0"/>
          </a:p>
        </p:txBody>
      </p:sp>
    </p:spTree>
    <p:extLst>
      <p:ext uri="{BB962C8B-B14F-4D97-AF65-F5344CB8AC3E}">
        <p14:creationId xmlns:p14="http://schemas.microsoft.com/office/powerpoint/2010/main" val="2639735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0A3C6B1-8A17-4BB4-ADBB-9069213B02E4}" type="slidenum">
              <a:rPr lang="en-US"/>
              <a:pPr>
                <a:defRPr/>
              </a:pPr>
              <a:t>‹#›</a:t>
            </a:fld>
            <a:endParaRPr lang="en-US" sz="1050" dirty="0"/>
          </a:p>
        </p:txBody>
      </p:sp>
    </p:spTree>
    <p:extLst>
      <p:ext uri="{BB962C8B-B14F-4D97-AF65-F5344CB8AC3E}">
        <p14:creationId xmlns:p14="http://schemas.microsoft.com/office/powerpoint/2010/main" val="95774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4" name="Rectangle 10"/>
          <p:cNvSpPr>
            <a:spLocks noChangeArrowheads="1"/>
          </p:cNvSpPr>
          <p:nvPr userDrawn="1"/>
        </p:nvSpPr>
        <p:spPr bwMode="auto">
          <a:xfrm>
            <a:off x="2743200" y="6378329"/>
            <a:ext cx="6400800" cy="381000"/>
          </a:xfrm>
          <a:prstGeom prst="rect">
            <a:avLst/>
          </a:prstGeom>
          <a:solidFill>
            <a:schemeClr val="tx2"/>
          </a:solidFill>
          <a:ln w="9525">
            <a:noFill/>
            <a:miter lim="800000"/>
            <a:headEnd/>
            <a:tailEnd/>
          </a:ln>
        </p:spPr>
        <p:txBody>
          <a:bodyPr wrap="none" anchor="ctr"/>
          <a:lstStyle/>
          <a:p>
            <a:pPr>
              <a:defRPr/>
            </a:pPr>
            <a:endParaRPr lang="en-US" sz="1350" dirty="0"/>
          </a:p>
        </p:txBody>
      </p:sp>
      <p:sp>
        <p:nvSpPr>
          <p:cNvPr id="7172" name="Rectangle 2"/>
          <p:cNvSpPr>
            <a:spLocks noGrp="1" noChangeArrowheads="1"/>
          </p:cNvSpPr>
          <p:nvPr>
            <p:ph type="title"/>
          </p:nvPr>
        </p:nvSpPr>
        <p:spPr bwMode="auto">
          <a:xfrm>
            <a:off x="393700" y="152400"/>
            <a:ext cx="77724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3" name="Rectangle 3"/>
          <p:cNvSpPr>
            <a:spLocks noGrp="1" noChangeArrowheads="1"/>
          </p:cNvSpPr>
          <p:nvPr>
            <p:ph type="body" idx="1"/>
          </p:nvPr>
        </p:nvSpPr>
        <p:spPr bwMode="auto">
          <a:xfrm>
            <a:off x="393700" y="1447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8040688" y="6453188"/>
            <a:ext cx="99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900" b="1" smtClean="0">
                <a:solidFill>
                  <a:schemeClr val="bg1"/>
                </a:solidFill>
              </a:defRPr>
            </a:lvl1pPr>
          </a:lstStyle>
          <a:p>
            <a:pPr>
              <a:defRPr/>
            </a:pPr>
            <a:fld id="{3F545C6B-FF1F-46A1-9A6C-D6C7773DD6AC}" type="slidenum">
              <a:rPr lang="en-US"/>
              <a:pPr>
                <a:defRPr/>
              </a:pPr>
              <a:t>‹#›</a:t>
            </a:fld>
            <a:endParaRPr lang="en-US" sz="1050" dirty="0"/>
          </a:p>
        </p:txBody>
      </p:sp>
      <p:pic>
        <p:nvPicPr>
          <p:cNvPr id="10" name="Picture 9"/>
          <p:cNvPicPr>
            <a:picLocks noChangeAspect="1"/>
          </p:cNvPicPr>
          <p:nvPr userDrawn="1"/>
        </p:nvPicPr>
        <p:blipFill rotWithShape="1">
          <a:blip r:embed="rId14" cstate="print">
            <a:extLst>
              <a:ext uri="{28A0092B-C50C-407E-A947-70E740481C1C}">
                <a14:useLocalDpi xmlns:a14="http://schemas.microsoft.com/office/drawing/2010/main" val="0"/>
              </a:ext>
            </a:extLst>
          </a:blip>
          <a:srcRect r="-5469"/>
          <a:stretch/>
        </p:blipFill>
        <p:spPr>
          <a:xfrm>
            <a:off x="228601" y="6356621"/>
            <a:ext cx="2247901" cy="402708"/>
          </a:xfrm>
          <a:prstGeom prst="rect">
            <a:avLst/>
          </a:prstGeom>
        </p:spPr>
      </p:pic>
      <p:sp>
        <p:nvSpPr>
          <p:cNvPr id="2" name="Oval 1"/>
          <p:cNvSpPr/>
          <p:nvPr userDrawn="1"/>
        </p:nvSpPr>
        <p:spPr bwMode="auto">
          <a:xfrm>
            <a:off x="2541589" y="6378329"/>
            <a:ext cx="423333" cy="381000"/>
          </a:xfrm>
          <a:prstGeom prst="ellipse">
            <a:avLst/>
          </a:prstGeom>
          <a:solidFill>
            <a:schemeClr val="tx2"/>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0" marR="0" indent="0" algn="l" defTabSz="6858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a typeface="ＭＳ Ｐゴシック" pitchFamily="1" charset="-128"/>
            </a:endParaRPr>
          </a:p>
        </p:txBody>
      </p:sp>
      <p:sp>
        <p:nvSpPr>
          <p:cNvPr id="1041" name="Rectangle 17"/>
          <p:cNvSpPr>
            <a:spLocks noChangeArrowheads="1"/>
          </p:cNvSpPr>
          <p:nvPr userDrawn="1"/>
        </p:nvSpPr>
        <p:spPr bwMode="auto">
          <a:xfrm>
            <a:off x="0" y="0"/>
            <a:ext cx="9144000" cy="228600"/>
          </a:xfrm>
          <a:prstGeom prst="rect">
            <a:avLst/>
          </a:prstGeom>
          <a:solidFill>
            <a:srgbClr val="00B0F0"/>
          </a:solidFill>
          <a:ln w="9525">
            <a:noFill/>
            <a:miter lim="800000"/>
            <a:headEnd/>
            <a:tailEnd/>
          </a:ln>
        </p:spPr>
        <p:txBody>
          <a:bodyPr wrap="none" anchor="ctr"/>
          <a:lstStyle/>
          <a:p>
            <a:pPr algn="ctr">
              <a:defRPr/>
            </a:pPr>
            <a:endParaRPr lang="en-US" sz="1350" dirty="0"/>
          </a:p>
        </p:txBody>
      </p:sp>
    </p:spTree>
    <p:extLst>
      <p:ext uri="{BB962C8B-B14F-4D97-AF65-F5344CB8AC3E}">
        <p14:creationId xmlns:p14="http://schemas.microsoft.com/office/powerpoint/2010/main" val="1377404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fontAlgn="base" hangingPunct="1">
        <a:spcBef>
          <a:spcPct val="0"/>
        </a:spcBef>
        <a:spcAft>
          <a:spcPct val="0"/>
        </a:spcAft>
        <a:defRPr sz="2250" b="1">
          <a:solidFill>
            <a:schemeClr val="tx2"/>
          </a:solidFill>
          <a:latin typeface="+mj-lt"/>
          <a:ea typeface="+mj-ea"/>
          <a:cs typeface="+mj-cs"/>
        </a:defRPr>
      </a:lvl1pPr>
      <a:lvl2pPr algn="l" rtl="0" eaLnBrk="1" fontAlgn="base" hangingPunct="1">
        <a:spcBef>
          <a:spcPct val="0"/>
        </a:spcBef>
        <a:spcAft>
          <a:spcPct val="0"/>
        </a:spcAft>
        <a:defRPr sz="2250" b="1">
          <a:solidFill>
            <a:schemeClr val="tx2"/>
          </a:solidFill>
          <a:latin typeface="Arial" charset="0"/>
          <a:ea typeface="ＭＳ Ｐゴシック" pitchFamily="1" charset="-128"/>
        </a:defRPr>
      </a:lvl2pPr>
      <a:lvl3pPr algn="l" rtl="0" eaLnBrk="1" fontAlgn="base" hangingPunct="1">
        <a:spcBef>
          <a:spcPct val="0"/>
        </a:spcBef>
        <a:spcAft>
          <a:spcPct val="0"/>
        </a:spcAft>
        <a:defRPr sz="2250" b="1">
          <a:solidFill>
            <a:schemeClr val="tx2"/>
          </a:solidFill>
          <a:latin typeface="Arial" charset="0"/>
          <a:ea typeface="ＭＳ Ｐゴシック" pitchFamily="1" charset="-128"/>
        </a:defRPr>
      </a:lvl3pPr>
      <a:lvl4pPr algn="l" rtl="0" eaLnBrk="1" fontAlgn="base" hangingPunct="1">
        <a:spcBef>
          <a:spcPct val="0"/>
        </a:spcBef>
        <a:spcAft>
          <a:spcPct val="0"/>
        </a:spcAft>
        <a:defRPr sz="2250" b="1">
          <a:solidFill>
            <a:schemeClr val="tx2"/>
          </a:solidFill>
          <a:latin typeface="Arial" charset="0"/>
          <a:ea typeface="ＭＳ Ｐゴシック" pitchFamily="1" charset="-128"/>
        </a:defRPr>
      </a:lvl4pPr>
      <a:lvl5pPr algn="l" rtl="0" eaLnBrk="1" fontAlgn="base" hangingPunct="1">
        <a:spcBef>
          <a:spcPct val="0"/>
        </a:spcBef>
        <a:spcAft>
          <a:spcPct val="0"/>
        </a:spcAft>
        <a:defRPr sz="2250" b="1">
          <a:solidFill>
            <a:schemeClr val="tx2"/>
          </a:solidFill>
          <a:latin typeface="Arial" charset="0"/>
          <a:ea typeface="ＭＳ Ｐゴシック" pitchFamily="1" charset="-128"/>
        </a:defRPr>
      </a:lvl5pPr>
      <a:lvl6pPr marL="342900" algn="l" rtl="0" eaLnBrk="1" fontAlgn="base" hangingPunct="1">
        <a:spcBef>
          <a:spcPct val="0"/>
        </a:spcBef>
        <a:spcAft>
          <a:spcPct val="0"/>
        </a:spcAft>
        <a:defRPr sz="2250" b="1">
          <a:solidFill>
            <a:schemeClr val="tx2"/>
          </a:solidFill>
          <a:latin typeface="Arial" charset="0"/>
          <a:ea typeface="ＭＳ Ｐゴシック" pitchFamily="1" charset="-128"/>
        </a:defRPr>
      </a:lvl6pPr>
      <a:lvl7pPr marL="685800" algn="l" rtl="0" eaLnBrk="1" fontAlgn="base" hangingPunct="1">
        <a:spcBef>
          <a:spcPct val="0"/>
        </a:spcBef>
        <a:spcAft>
          <a:spcPct val="0"/>
        </a:spcAft>
        <a:defRPr sz="2250" b="1">
          <a:solidFill>
            <a:schemeClr val="tx2"/>
          </a:solidFill>
          <a:latin typeface="Arial" charset="0"/>
          <a:ea typeface="ＭＳ Ｐゴシック" pitchFamily="1" charset="-128"/>
        </a:defRPr>
      </a:lvl7pPr>
      <a:lvl8pPr marL="1028700" algn="l" rtl="0" eaLnBrk="1" fontAlgn="base" hangingPunct="1">
        <a:spcBef>
          <a:spcPct val="0"/>
        </a:spcBef>
        <a:spcAft>
          <a:spcPct val="0"/>
        </a:spcAft>
        <a:defRPr sz="2250" b="1">
          <a:solidFill>
            <a:schemeClr val="tx2"/>
          </a:solidFill>
          <a:latin typeface="Arial" charset="0"/>
          <a:ea typeface="ＭＳ Ｐゴシック" pitchFamily="1" charset="-128"/>
        </a:defRPr>
      </a:lvl8pPr>
      <a:lvl9pPr marL="1371600" algn="l" rtl="0" eaLnBrk="1" fontAlgn="base" hangingPunct="1">
        <a:spcBef>
          <a:spcPct val="0"/>
        </a:spcBef>
        <a:spcAft>
          <a:spcPct val="0"/>
        </a:spcAft>
        <a:defRPr sz="2250" b="1">
          <a:solidFill>
            <a:schemeClr val="tx2"/>
          </a:solidFill>
          <a:latin typeface="Arial" charset="0"/>
          <a:ea typeface="ＭＳ Ｐゴシック" pitchFamily="1" charset="-128"/>
        </a:defRPr>
      </a:lvl9pPr>
    </p:titleStyle>
    <p:bodyStyle>
      <a:lvl1pPr marL="257175" indent="-257175" algn="l" rtl="0" eaLnBrk="1" fontAlgn="base" hangingPunct="1">
        <a:spcBef>
          <a:spcPct val="60000"/>
        </a:spcBef>
        <a:spcAft>
          <a:spcPct val="0"/>
        </a:spcAft>
        <a:defRPr sz="1650">
          <a:solidFill>
            <a:schemeClr val="tx1"/>
          </a:solidFill>
          <a:latin typeface="+mn-lt"/>
          <a:ea typeface="+mn-ea"/>
          <a:cs typeface="+mn-cs"/>
        </a:defRPr>
      </a:lvl1pPr>
      <a:lvl2pPr marL="554831" indent="-211931" algn="l" rtl="0" eaLnBrk="1" fontAlgn="base" hangingPunct="1">
        <a:lnSpc>
          <a:spcPct val="95000"/>
        </a:lnSpc>
        <a:spcBef>
          <a:spcPct val="20000"/>
        </a:spcBef>
        <a:spcAft>
          <a:spcPct val="0"/>
        </a:spcAft>
        <a:buClr>
          <a:schemeClr val="hlink"/>
        </a:buClr>
        <a:buChar char="&gt;"/>
        <a:defRPr sz="1500">
          <a:solidFill>
            <a:schemeClr val="tx1"/>
          </a:solidFill>
          <a:latin typeface="+mn-lt"/>
          <a:ea typeface="+mn-ea"/>
        </a:defRPr>
      </a:lvl2pPr>
      <a:lvl3pPr marL="810816" indent="-170260" algn="l" rtl="0" eaLnBrk="1" fontAlgn="base" hangingPunct="1">
        <a:lnSpc>
          <a:spcPct val="95000"/>
        </a:lnSpc>
        <a:spcBef>
          <a:spcPct val="20000"/>
        </a:spcBef>
        <a:spcAft>
          <a:spcPct val="0"/>
        </a:spcAft>
        <a:buClr>
          <a:schemeClr val="accent1"/>
        </a:buClr>
        <a:buFont typeface="Wingdings" pitchFamily="1" charset="2"/>
        <a:buChar char="§"/>
        <a:defRPr sz="1500">
          <a:solidFill>
            <a:schemeClr val="tx1"/>
          </a:solidFill>
          <a:latin typeface="+mn-lt"/>
          <a:ea typeface="+mn-ea"/>
        </a:defRPr>
      </a:lvl3pPr>
      <a:lvl4pPr marL="1022747" indent="-126206" algn="l" rtl="0" eaLnBrk="1" fontAlgn="base" hangingPunct="1">
        <a:lnSpc>
          <a:spcPct val="95000"/>
        </a:lnSpc>
        <a:spcBef>
          <a:spcPct val="20000"/>
        </a:spcBef>
        <a:spcAft>
          <a:spcPct val="0"/>
        </a:spcAft>
        <a:buClr>
          <a:schemeClr val="accent2"/>
        </a:buClr>
        <a:buFont typeface="Times" pitchFamily="1" charset="0"/>
        <a:buChar char="•"/>
        <a:defRPr>
          <a:solidFill>
            <a:schemeClr val="tx1"/>
          </a:solidFill>
          <a:latin typeface="+mn-lt"/>
          <a:ea typeface="+mn-ea"/>
        </a:defRPr>
      </a:lvl4pPr>
      <a:lvl5pPr marL="1276350" indent="-167879" algn="l" rtl="0" eaLnBrk="1" fontAlgn="base" hangingPunct="1">
        <a:lnSpc>
          <a:spcPct val="95000"/>
        </a:lnSpc>
        <a:spcBef>
          <a:spcPct val="20000"/>
        </a:spcBef>
        <a:spcAft>
          <a:spcPct val="0"/>
        </a:spcAft>
        <a:buClr>
          <a:schemeClr val="folHlink"/>
        </a:buClr>
        <a:buChar char="»"/>
        <a:defRPr>
          <a:solidFill>
            <a:schemeClr val="tx1"/>
          </a:solidFill>
          <a:latin typeface="+mn-lt"/>
          <a:ea typeface="+mn-ea"/>
        </a:defRPr>
      </a:lvl5pPr>
      <a:lvl6pPr marL="1619250" indent="-167879" algn="l" rtl="0" eaLnBrk="1" fontAlgn="base" hangingPunct="1">
        <a:lnSpc>
          <a:spcPct val="95000"/>
        </a:lnSpc>
        <a:spcBef>
          <a:spcPct val="20000"/>
        </a:spcBef>
        <a:spcAft>
          <a:spcPct val="0"/>
        </a:spcAft>
        <a:buClr>
          <a:schemeClr val="folHlink"/>
        </a:buClr>
        <a:buChar char="»"/>
        <a:defRPr>
          <a:solidFill>
            <a:schemeClr val="tx1"/>
          </a:solidFill>
          <a:latin typeface="+mn-lt"/>
          <a:ea typeface="+mn-ea"/>
        </a:defRPr>
      </a:lvl6pPr>
      <a:lvl7pPr marL="1962150" indent="-167879" algn="l" rtl="0" eaLnBrk="1" fontAlgn="base" hangingPunct="1">
        <a:lnSpc>
          <a:spcPct val="95000"/>
        </a:lnSpc>
        <a:spcBef>
          <a:spcPct val="20000"/>
        </a:spcBef>
        <a:spcAft>
          <a:spcPct val="0"/>
        </a:spcAft>
        <a:buClr>
          <a:schemeClr val="folHlink"/>
        </a:buClr>
        <a:buChar char="»"/>
        <a:defRPr>
          <a:solidFill>
            <a:schemeClr val="tx1"/>
          </a:solidFill>
          <a:latin typeface="+mn-lt"/>
          <a:ea typeface="+mn-ea"/>
        </a:defRPr>
      </a:lvl7pPr>
      <a:lvl8pPr marL="2305050" indent="-167879" algn="l" rtl="0" eaLnBrk="1" fontAlgn="base" hangingPunct="1">
        <a:lnSpc>
          <a:spcPct val="95000"/>
        </a:lnSpc>
        <a:spcBef>
          <a:spcPct val="20000"/>
        </a:spcBef>
        <a:spcAft>
          <a:spcPct val="0"/>
        </a:spcAft>
        <a:buClr>
          <a:schemeClr val="folHlink"/>
        </a:buClr>
        <a:buChar char="»"/>
        <a:defRPr>
          <a:solidFill>
            <a:schemeClr val="tx1"/>
          </a:solidFill>
          <a:latin typeface="+mn-lt"/>
          <a:ea typeface="+mn-ea"/>
        </a:defRPr>
      </a:lvl8pPr>
      <a:lvl9pPr marL="2647950" indent="-167879" algn="l" rtl="0" eaLnBrk="1" fontAlgn="base" hangingPunct="1">
        <a:lnSpc>
          <a:spcPct val="95000"/>
        </a:lnSpc>
        <a:spcBef>
          <a:spcPct val="20000"/>
        </a:spcBef>
        <a:spcAft>
          <a:spcPct val="0"/>
        </a:spcAft>
        <a:buClr>
          <a:schemeClr val="folHlink"/>
        </a:buClr>
        <a:buChar char="»"/>
        <a:defRPr>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p12.nysed.gov/mgtserv/C4E/htm/researchandguide.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contractsforexcellence@schools.nyc.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DE53B67-82D8-4A7F-BD3E-3845544C4F83}"/>
              </a:ext>
            </a:extLst>
          </p:cNvPr>
          <p:cNvSpPr txBox="1">
            <a:spLocks noGrp="1"/>
          </p:cNvSpPr>
          <p:nvPr>
            <p:ph type="title" idx="4294967295"/>
          </p:nvPr>
        </p:nvSpPr>
        <p:spPr>
          <a:xfrm>
            <a:off x="3581400" y="1185620"/>
            <a:ext cx="5053314" cy="3680848"/>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1" fontAlgn="base" hangingPunct="1">
              <a:spcBef>
                <a:spcPct val="0"/>
              </a:spcBef>
              <a:spcAft>
                <a:spcPct val="0"/>
              </a:spcAft>
              <a:defRPr sz="4800" b="1">
                <a:solidFill>
                  <a:schemeClr val="accent1"/>
                </a:solidFill>
                <a:latin typeface="+mj-lt"/>
                <a:ea typeface="+mj-ea"/>
                <a:cs typeface="+mj-cs"/>
              </a:defRPr>
            </a:lvl1pPr>
            <a:lvl2pPr algn="l" rtl="0" eaLnBrk="1" fontAlgn="base" hangingPunct="1">
              <a:spcBef>
                <a:spcPct val="0"/>
              </a:spcBef>
              <a:spcAft>
                <a:spcPct val="0"/>
              </a:spcAft>
              <a:defRPr sz="3000" b="1">
                <a:solidFill>
                  <a:schemeClr val="tx2"/>
                </a:solidFill>
                <a:latin typeface="Arial" charset="0"/>
                <a:ea typeface="ＭＳ Ｐゴシック" pitchFamily="1" charset="-128"/>
              </a:defRPr>
            </a:lvl2pPr>
            <a:lvl3pPr algn="l" rtl="0" eaLnBrk="1" fontAlgn="base" hangingPunct="1">
              <a:spcBef>
                <a:spcPct val="0"/>
              </a:spcBef>
              <a:spcAft>
                <a:spcPct val="0"/>
              </a:spcAft>
              <a:defRPr sz="3000" b="1">
                <a:solidFill>
                  <a:schemeClr val="tx2"/>
                </a:solidFill>
                <a:latin typeface="Arial" charset="0"/>
                <a:ea typeface="ＭＳ Ｐゴシック" pitchFamily="1" charset="-128"/>
              </a:defRPr>
            </a:lvl3pPr>
            <a:lvl4pPr algn="l" rtl="0" eaLnBrk="1" fontAlgn="base" hangingPunct="1">
              <a:spcBef>
                <a:spcPct val="0"/>
              </a:spcBef>
              <a:spcAft>
                <a:spcPct val="0"/>
              </a:spcAft>
              <a:defRPr sz="3000" b="1">
                <a:solidFill>
                  <a:schemeClr val="tx2"/>
                </a:solidFill>
                <a:latin typeface="Arial" charset="0"/>
                <a:ea typeface="ＭＳ Ｐゴシック" pitchFamily="1" charset="-128"/>
              </a:defRPr>
            </a:lvl4pPr>
            <a:lvl5pPr algn="l" rtl="0" eaLnBrk="1" fontAlgn="base" hangingPunct="1">
              <a:spcBef>
                <a:spcPct val="0"/>
              </a:spcBef>
              <a:spcAft>
                <a:spcPct val="0"/>
              </a:spcAft>
              <a:defRPr sz="3000" b="1">
                <a:solidFill>
                  <a:schemeClr val="tx2"/>
                </a:solidFill>
                <a:latin typeface="Arial" charset="0"/>
                <a:ea typeface="ＭＳ Ｐゴシック" pitchFamily="1" charset="-128"/>
              </a:defRPr>
            </a:lvl5pPr>
            <a:lvl6pPr marL="457200" algn="l" rtl="0" eaLnBrk="1" fontAlgn="base" hangingPunct="1">
              <a:spcBef>
                <a:spcPct val="0"/>
              </a:spcBef>
              <a:spcAft>
                <a:spcPct val="0"/>
              </a:spcAft>
              <a:defRPr sz="3000" b="1">
                <a:solidFill>
                  <a:schemeClr val="tx2"/>
                </a:solidFill>
                <a:latin typeface="Arial" charset="0"/>
                <a:ea typeface="ＭＳ Ｐゴシック" pitchFamily="1" charset="-128"/>
              </a:defRPr>
            </a:lvl6pPr>
            <a:lvl7pPr marL="914400" algn="l" rtl="0" eaLnBrk="1" fontAlgn="base" hangingPunct="1">
              <a:spcBef>
                <a:spcPct val="0"/>
              </a:spcBef>
              <a:spcAft>
                <a:spcPct val="0"/>
              </a:spcAft>
              <a:defRPr sz="3000" b="1">
                <a:solidFill>
                  <a:schemeClr val="tx2"/>
                </a:solidFill>
                <a:latin typeface="Arial" charset="0"/>
                <a:ea typeface="ＭＳ Ｐゴシック" pitchFamily="1" charset="-128"/>
              </a:defRPr>
            </a:lvl7pPr>
            <a:lvl8pPr marL="1371600" algn="l" rtl="0" eaLnBrk="1" fontAlgn="base" hangingPunct="1">
              <a:spcBef>
                <a:spcPct val="0"/>
              </a:spcBef>
              <a:spcAft>
                <a:spcPct val="0"/>
              </a:spcAft>
              <a:defRPr sz="3000" b="1">
                <a:solidFill>
                  <a:schemeClr val="tx2"/>
                </a:solidFill>
                <a:latin typeface="Arial" charset="0"/>
                <a:ea typeface="ＭＳ Ｐゴシック" pitchFamily="1" charset="-128"/>
              </a:defRPr>
            </a:lvl8pPr>
            <a:lvl9pPr marL="1828800" algn="l" rtl="0" eaLnBrk="1" fontAlgn="base" hangingPunct="1">
              <a:spcBef>
                <a:spcPct val="0"/>
              </a:spcBef>
              <a:spcAft>
                <a:spcPct val="0"/>
              </a:spcAft>
              <a:defRPr sz="3000" b="1">
                <a:solidFill>
                  <a:schemeClr val="tx2"/>
                </a:solidFill>
                <a:latin typeface="Arial" charset="0"/>
                <a:ea typeface="ＭＳ Ｐゴシック" pitchFamily="1"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0" cap="none" spc="0" normalizeH="0" baseline="0" noProof="0" dirty="0">
                <a:ln>
                  <a:noFill/>
                </a:ln>
                <a:solidFill>
                  <a:schemeClr val="accent1"/>
                </a:solidFill>
                <a:effectLst/>
                <a:uLnTx/>
                <a:uFillTx/>
              </a:rPr>
              <a:t>Fiscal Year 2025</a:t>
            </a:r>
            <a:br>
              <a:rPr kumimoji="0" lang="en-US" sz="4400" b="1" i="0" u="none" strike="noStrike" kern="0" cap="none" spc="0" normalizeH="0" baseline="0" noProof="0" dirty="0">
                <a:ln>
                  <a:noFill/>
                </a:ln>
                <a:solidFill>
                  <a:schemeClr val="accent1"/>
                </a:solidFill>
                <a:effectLst/>
                <a:uLnTx/>
                <a:uFillTx/>
              </a:rPr>
            </a:br>
            <a:r>
              <a:rPr kumimoji="0" lang="en-US" sz="4400" b="1" i="0" u="none" strike="noStrike" kern="0" cap="none" spc="0" normalizeH="0" baseline="0" noProof="0" dirty="0">
                <a:ln>
                  <a:noFill/>
                </a:ln>
                <a:solidFill>
                  <a:schemeClr val="accent1"/>
                </a:solidFill>
                <a:effectLst/>
                <a:uLnTx/>
                <a:uFillTx/>
              </a:rPr>
              <a:t>Contracts For Excellence and Class Size Engagement</a:t>
            </a:r>
          </a:p>
        </p:txBody>
      </p:sp>
      <p:sp>
        <p:nvSpPr>
          <p:cNvPr id="4" name="Text Box 58">
            <a:extLst>
              <a:ext uri="{FF2B5EF4-FFF2-40B4-BE49-F238E27FC236}">
                <a16:creationId xmlns:a16="http://schemas.microsoft.com/office/drawing/2014/main" id="{B851AB6C-1A22-4CFA-BC78-B2DD802FBB53}"/>
              </a:ext>
            </a:extLst>
          </p:cNvPr>
          <p:cNvSpPr txBox="1">
            <a:spLocks noChangeArrowheads="1"/>
          </p:cNvSpPr>
          <p:nvPr/>
        </p:nvSpPr>
        <p:spPr bwMode="auto">
          <a:xfrm>
            <a:off x="3674968" y="5222546"/>
            <a:ext cx="3840093" cy="1261884"/>
          </a:xfrm>
          <a:prstGeom prst="rect">
            <a:avLst/>
          </a:prstGeom>
          <a:noFill/>
          <a:ln w="9525">
            <a:noFill/>
            <a:miter lim="800000"/>
            <a:headEnd/>
            <a:tailEnd/>
          </a:ln>
          <a:effectLst/>
        </p:spPr>
        <p:txBody>
          <a:bodyPr wrap="square">
            <a:spAutoFit/>
          </a:bodyPr>
          <a:lstStyle/>
          <a:p>
            <a:pPr algn="l">
              <a:defRPr/>
            </a:pPr>
            <a:r>
              <a:rPr lang="en-US" sz="2400" b="1" dirty="0">
                <a:solidFill>
                  <a:schemeClr val="bg1"/>
                </a:solidFill>
              </a:rPr>
              <a:t>FY 2025 Proposed Plan</a:t>
            </a:r>
          </a:p>
          <a:p>
            <a:pPr algn="l">
              <a:defRPr/>
            </a:pPr>
            <a:r>
              <a:rPr lang="en-US" sz="2000" i="1" dirty="0">
                <a:solidFill>
                  <a:schemeClr val="bg1"/>
                </a:solidFill>
              </a:rPr>
              <a:t>CEC Hearing District 28</a:t>
            </a:r>
          </a:p>
          <a:p>
            <a:pPr marL="0" marR="0" indent="0" algn="l" defTabSz="914400" rtl="0" eaLnBrk="0" fontAlgn="base" latinLnBrk="0" hangingPunct="0">
              <a:lnSpc>
                <a:spcPct val="100000"/>
              </a:lnSpc>
              <a:spcBef>
                <a:spcPct val="0"/>
              </a:spcBef>
              <a:spcAft>
                <a:spcPct val="0"/>
              </a:spcAft>
              <a:buClrTx/>
              <a:buSzTx/>
              <a:buFontTx/>
              <a:buNone/>
              <a:tabLst/>
              <a:defRPr/>
            </a:pPr>
            <a:endParaRPr lang="en-US" sz="1600" dirty="0">
              <a:solidFill>
                <a:schemeClr val="accent1"/>
              </a:solidFill>
            </a:endParaRPr>
          </a:p>
          <a:p>
            <a:pPr marL="0" marR="0" indent="0" algn="l" defTabSz="914400" rtl="0" eaLnBrk="0" fontAlgn="base" latinLnBrk="0" hangingPunct="0">
              <a:lnSpc>
                <a:spcPct val="100000"/>
              </a:lnSpc>
              <a:spcBef>
                <a:spcPct val="0"/>
              </a:spcBef>
              <a:spcAft>
                <a:spcPct val="0"/>
              </a:spcAft>
              <a:buClrTx/>
              <a:buSzTx/>
              <a:buFontTx/>
              <a:buNone/>
              <a:tabLst/>
              <a:defRPr/>
            </a:pPr>
            <a:r>
              <a:rPr lang="en-US" sz="1600" dirty="0">
                <a:solidFill>
                  <a:schemeClr val="accent1"/>
                </a:solidFill>
              </a:rPr>
              <a:t>June 6th, 2024</a:t>
            </a:r>
          </a:p>
        </p:txBody>
      </p:sp>
    </p:spTree>
    <p:extLst>
      <p:ext uri="{BB962C8B-B14F-4D97-AF65-F5344CB8AC3E}">
        <p14:creationId xmlns:p14="http://schemas.microsoft.com/office/powerpoint/2010/main" val="475148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6C798-E325-66D2-CC10-9E130CD53D94}"/>
              </a:ext>
            </a:extLst>
          </p:cNvPr>
          <p:cNvSpPr>
            <a:spLocks noGrp="1"/>
          </p:cNvSpPr>
          <p:nvPr>
            <p:ph type="title"/>
          </p:nvPr>
        </p:nvSpPr>
        <p:spPr>
          <a:xfrm>
            <a:off x="511688" y="206864"/>
            <a:ext cx="7772400" cy="434692"/>
          </a:xfrm>
        </p:spPr>
        <p:txBody>
          <a:bodyPr/>
          <a:lstStyle/>
          <a:p>
            <a:pPr algn="ctr"/>
            <a:r>
              <a:rPr lang="en-US" sz="2400" dirty="0">
                <a:solidFill>
                  <a:srgbClr val="002060"/>
                </a:solidFill>
                <a:cs typeface="Arial"/>
              </a:rPr>
              <a:t>Summary of Draft Class Size Reduction Plan</a:t>
            </a:r>
            <a:endParaRPr lang="en-US" sz="2400" dirty="0">
              <a:solidFill>
                <a:srgbClr val="002060"/>
              </a:solidFill>
            </a:endParaRPr>
          </a:p>
        </p:txBody>
      </p:sp>
      <p:sp>
        <p:nvSpPr>
          <p:cNvPr id="3" name="Content Placeholder 2">
            <a:extLst>
              <a:ext uri="{FF2B5EF4-FFF2-40B4-BE49-F238E27FC236}">
                <a16:creationId xmlns:a16="http://schemas.microsoft.com/office/drawing/2014/main" id="{349EE92D-2BD6-B1CA-B456-E68E177CB8FE}"/>
              </a:ext>
            </a:extLst>
          </p:cNvPr>
          <p:cNvSpPr>
            <a:spLocks noGrp="1"/>
          </p:cNvSpPr>
          <p:nvPr>
            <p:ph idx="1"/>
          </p:nvPr>
        </p:nvSpPr>
        <p:spPr>
          <a:xfrm>
            <a:off x="205921" y="641556"/>
            <a:ext cx="8589051" cy="5544091"/>
          </a:xfrm>
        </p:spPr>
        <p:txBody>
          <a:bodyPr/>
          <a:lstStyle/>
          <a:p>
            <a:pPr marL="342900" indent="-342900">
              <a:buFont typeface="Wingdings" panose="05000000000000000000" pitchFamily="2" charset="2"/>
              <a:buChar char="§"/>
            </a:pPr>
            <a:r>
              <a:rPr lang="en-US" sz="2000" dirty="0">
                <a:solidFill>
                  <a:srgbClr val="002060"/>
                </a:solidFill>
                <a:cs typeface="Arial"/>
              </a:rPr>
              <a:t>Plan includes:</a:t>
            </a:r>
          </a:p>
          <a:p>
            <a:pPr marL="554355" lvl="1" indent="-211455">
              <a:buClr>
                <a:srgbClr val="5BADFF"/>
              </a:buClr>
              <a:buFont typeface="Wingdings" panose="05000000000000000000" pitchFamily="2" charset="2"/>
              <a:buChar char="§"/>
            </a:pPr>
            <a:endParaRPr lang="en-US" sz="1600" dirty="0">
              <a:solidFill>
                <a:srgbClr val="002060"/>
              </a:solidFill>
              <a:ea typeface="+mn-lt"/>
              <a:cs typeface="+mn-lt"/>
            </a:endParaRPr>
          </a:p>
          <a:p>
            <a:pPr marL="554355" lvl="1" indent="-211455">
              <a:buClr>
                <a:srgbClr val="5BADFF"/>
              </a:buClr>
              <a:buFont typeface="Wingdings" panose="05000000000000000000" pitchFamily="2" charset="2"/>
              <a:buChar char="§"/>
            </a:pPr>
            <a:r>
              <a:rPr lang="en-US" sz="1600" dirty="0">
                <a:solidFill>
                  <a:srgbClr val="002060"/>
                </a:solidFill>
                <a:ea typeface="+mn-lt"/>
                <a:cs typeface="+mn-lt"/>
              </a:rPr>
              <a:t>Updated statistics on class size compliance across NYCPS</a:t>
            </a:r>
          </a:p>
          <a:p>
            <a:pPr marL="342900" lvl="1" indent="0">
              <a:buClr>
                <a:srgbClr val="5BADFF"/>
              </a:buClr>
              <a:buNone/>
            </a:pPr>
            <a:endParaRPr lang="en-US" sz="1600" dirty="0">
              <a:solidFill>
                <a:srgbClr val="002060"/>
              </a:solidFill>
              <a:ea typeface="+mn-lt"/>
              <a:cs typeface="+mn-lt"/>
            </a:endParaRPr>
          </a:p>
          <a:p>
            <a:pPr marL="554355" lvl="1" indent="-211455">
              <a:buClr>
                <a:srgbClr val="5BADFF"/>
              </a:buClr>
              <a:buFont typeface="Wingdings" panose="05000000000000000000" pitchFamily="2" charset="2"/>
              <a:buChar char="§"/>
            </a:pPr>
            <a:r>
              <a:rPr lang="en-US" sz="1600" dirty="0">
                <a:solidFill>
                  <a:srgbClr val="002060"/>
                </a:solidFill>
                <a:ea typeface="+mn-lt"/>
                <a:cs typeface="+mn-lt"/>
              </a:rPr>
              <a:t>Proposal to set class size reduction targets for districts for superintendents to distribute across schools, to ensure Principals are prioritizing class sizes</a:t>
            </a:r>
          </a:p>
          <a:p>
            <a:pPr marL="342900" lvl="1" indent="0">
              <a:buClr>
                <a:srgbClr val="5BADFF"/>
              </a:buClr>
              <a:buNone/>
            </a:pPr>
            <a:endParaRPr lang="en-US" sz="1600" dirty="0">
              <a:solidFill>
                <a:srgbClr val="002060"/>
              </a:solidFill>
              <a:ea typeface="ＭＳ Ｐゴシック"/>
              <a:cs typeface="+mn-lt"/>
            </a:endParaRPr>
          </a:p>
          <a:p>
            <a:pPr marL="554355" lvl="1" indent="-211455">
              <a:buClr>
                <a:srgbClr val="5BADFF"/>
              </a:buClr>
              <a:buFont typeface="Wingdings" panose="05000000000000000000" pitchFamily="2" charset="2"/>
              <a:buChar char="§"/>
            </a:pPr>
            <a:r>
              <a:rPr lang="en-US" sz="1600" dirty="0">
                <a:solidFill>
                  <a:srgbClr val="002060"/>
                </a:solidFill>
                <a:ea typeface="+mn-lt"/>
                <a:cs typeface="+mn-lt"/>
              </a:rPr>
              <a:t>Non-exhaustive list of strategies that schools may undertake to reduce class sizes</a:t>
            </a:r>
          </a:p>
          <a:p>
            <a:pPr marL="554355" lvl="1" indent="-211455">
              <a:buClr>
                <a:srgbClr val="5BADFF"/>
              </a:buClr>
              <a:buFont typeface="Wingdings" panose="05000000000000000000" pitchFamily="2" charset="2"/>
              <a:buChar char="§"/>
            </a:pPr>
            <a:endParaRPr lang="en-US" sz="1600" dirty="0">
              <a:solidFill>
                <a:srgbClr val="002060"/>
              </a:solidFill>
              <a:ea typeface="+mn-lt"/>
              <a:cs typeface="+mn-lt"/>
            </a:endParaRPr>
          </a:p>
          <a:p>
            <a:pPr marL="554355" lvl="1" indent="-211455">
              <a:buClr>
                <a:srgbClr val="5BADFF"/>
              </a:buClr>
              <a:buFont typeface="Wingdings" panose="05000000000000000000" pitchFamily="2" charset="2"/>
              <a:buChar char="§"/>
            </a:pPr>
            <a:r>
              <a:rPr lang="en-US" sz="1600" dirty="0">
                <a:solidFill>
                  <a:srgbClr val="002060"/>
                </a:solidFill>
                <a:ea typeface="+mn-lt"/>
                <a:cs typeface="+mn-lt"/>
              </a:rPr>
              <a:t>Additional funding for class size, including an additional $45 million in C4E funds, and an additional $137 million that schools may only use for class size.</a:t>
            </a:r>
            <a:endParaRPr lang="en-US" sz="1600" dirty="0">
              <a:solidFill>
                <a:srgbClr val="002060"/>
              </a:solidFill>
              <a:ea typeface="ＭＳ Ｐゴシック"/>
              <a:cs typeface="+mn-lt"/>
            </a:endParaRPr>
          </a:p>
          <a:p>
            <a:pPr marL="554355" lvl="1" indent="-211455">
              <a:buClr>
                <a:srgbClr val="5BADFF"/>
              </a:buClr>
              <a:buFont typeface="Wingdings" panose="05000000000000000000" pitchFamily="2" charset="2"/>
              <a:buChar char="§"/>
            </a:pPr>
            <a:endParaRPr lang="en-US" sz="1600" dirty="0">
              <a:solidFill>
                <a:srgbClr val="002060"/>
              </a:solidFill>
              <a:cs typeface="Arial"/>
            </a:endParaRPr>
          </a:p>
          <a:p>
            <a:pPr marL="554355" lvl="1" indent="-211455">
              <a:buClr>
                <a:srgbClr val="5BADFF"/>
              </a:buClr>
              <a:buFont typeface="Wingdings" panose="05000000000000000000" pitchFamily="2" charset="2"/>
              <a:buChar char="§"/>
            </a:pPr>
            <a:r>
              <a:rPr lang="en-US" sz="1600" dirty="0">
                <a:solidFill>
                  <a:srgbClr val="002060"/>
                </a:solidFill>
                <a:cs typeface="Arial"/>
              </a:rPr>
              <a:t>Updated capital planning strategy that considers a range of school needs and ensures seats in development are meeting existing school needs</a:t>
            </a:r>
          </a:p>
          <a:p>
            <a:pPr marL="554355" lvl="1" indent="-211455">
              <a:buClr>
                <a:srgbClr val="5BADFF"/>
              </a:buClr>
              <a:buFont typeface="Wingdings" panose="05000000000000000000" pitchFamily="2" charset="2"/>
              <a:buChar char="§"/>
            </a:pPr>
            <a:endParaRPr lang="en-US" sz="1600" dirty="0">
              <a:solidFill>
                <a:srgbClr val="002060"/>
              </a:solidFill>
              <a:cs typeface="Arial"/>
            </a:endParaRPr>
          </a:p>
          <a:p>
            <a:pPr marL="554355" lvl="1" indent="-211455">
              <a:buClr>
                <a:srgbClr val="5BADFF"/>
              </a:buClr>
              <a:buFont typeface="Wingdings" panose="05000000000000000000" pitchFamily="2" charset="2"/>
              <a:buChar char="§"/>
            </a:pPr>
            <a:r>
              <a:rPr lang="en-US" sz="1600" dirty="0">
                <a:solidFill>
                  <a:srgbClr val="002060"/>
                </a:solidFill>
                <a:cs typeface="Arial"/>
              </a:rPr>
              <a:t>Multiple strategies to support teacher recruitment and retention</a:t>
            </a:r>
          </a:p>
          <a:p>
            <a:pPr marL="554355" lvl="1" indent="-211455">
              <a:buClr>
                <a:srgbClr val="5BADFF"/>
              </a:buClr>
              <a:buFont typeface="Wingdings" panose="05000000000000000000" pitchFamily="2" charset="2"/>
              <a:buChar char="§"/>
            </a:pPr>
            <a:endParaRPr lang="en-US" sz="1600" dirty="0">
              <a:solidFill>
                <a:srgbClr val="002060"/>
              </a:solidFill>
              <a:cs typeface="Arial"/>
            </a:endParaRPr>
          </a:p>
          <a:p>
            <a:pPr marL="554355" lvl="1" indent="-211455">
              <a:buClr>
                <a:srgbClr val="5BADFF"/>
              </a:buClr>
              <a:buFont typeface="Wingdings" panose="05000000000000000000" pitchFamily="2" charset="2"/>
              <a:buChar char="§"/>
            </a:pPr>
            <a:r>
              <a:rPr lang="en-US" sz="1600" dirty="0">
                <a:solidFill>
                  <a:srgbClr val="002060"/>
                </a:solidFill>
                <a:cs typeface="Arial"/>
              </a:rPr>
              <a:t>A continued focus on high poverty schools</a:t>
            </a:r>
          </a:p>
          <a:p>
            <a:pPr marL="554355" lvl="1" indent="-211455">
              <a:buClr>
                <a:srgbClr val="5BADFF"/>
              </a:buClr>
              <a:buFont typeface="Wingdings" panose="05000000000000000000" pitchFamily="2" charset="2"/>
              <a:buChar char="§"/>
            </a:pPr>
            <a:endParaRPr lang="en-US" sz="1600" dirty="0">
              <a:solidFill>
                <a:srgbClr val="002060"/>
              </a:solidFill>
              <a:cs typeface="Arial"/>
            </a:endParaRPr>
          </a:p>
          <a:p>
            <a:pPr marL="554355" lvl="1" indent="-211455">
              <a:buClr>
                <a:srgbClr val="5BADFF"/>
              </a:buClr>
              <a:buFont typeface="Wingdings" panose="05000000000000000000" pitchFamily="2" charset="2"/>
              <a:buChar char="§"/>
            </a:pPr>
            <a:r>
              <a:rPr lang="en-US" sz="1600" dirty="0">
                <a:solidFill>
                  <a:srgbClr val="002060"/>
                </a:solidFill>
                <a:cs typeface="Arial"/>
              </a:rPr>
              <a:t>Improvements in data collection and analysis to support future implementation</a:t>
            </a:r>
          </a:p>
          <a:p>
            <a:pPr marL="554355" lvl="1" indent="-211455">
              <a:buClr>
                <a:srgbClr val="5BADFF"/>
              </a:buClr>
              <a:buFont typeface="Courier New"/>
              <a:buChar char="o"/>
            </a:pPr>
            <a:endParaRPr lang="en-US" dirty="0">
              <a:cs typeface="Arial"/>
            </a:endParaRPr>
          </a:p>
          <a:p>
            <a:pPr marL="554355" lvl="1" indent="-211455">
              <a:buClr>
                <a:srgbClr val="5BADFF"/>
              </a:buClr>
              <a:buFont typeface="Courier New"/>
              <a:buChar char="o"/>
            </a:pPr>
            <a:endParaRPr lang="en-US" dirty="0">
              <a:cs typeface="Arial"/>
            </a:endParaRPr>
          </a:p>
        </p:txBody>
      </p:sp>
      <p:sp>
        <p:nvSpPr>
          <p:cNvPr id="4" name="Slide Number Placeholder 3">
            <a:extLst>
              <a:ext uri="{FF2B5EF4-FFF2-40B4-BE49-F238E27FC236}">
                <a16:creationId xmlns:a16="http://schemas.microsoft.com/office/drawing/2014/main" id="{D8C4FC9D-4411-2912-775A-8BDF446D7B14}"/>
              </a:ext>
            </a:extLst>
          </p:cNvPr>
          <p:cNvSpPr>
            <a:spLocks noGrp="1"/>
          </p:cNvSpPr>
          <p:nvPr>
            <p:ph type="sldNum" sz="quarter" idx="10"/>
          </p:nvPr>
        </p:nvSpPr>
        <p:spPr/>
        <p:txBody>
          <a:bodyPr/>
          <a:lstStyle/>
          <a:p>
            <a:pPr>
              <a:defRPr/>
            </a:pPr>
            <a:fld id="{FAB90AF6-C8F3-4810-A3CA-9E413665CE10}" type="slidenum">
              <a:rPr lang="en-US"/>
              <a:pPr>
                <a:defRPr/>
              </a:pPr>
              <a:t>10</a:t>
            </a:fld>
            <a:endParaRPr lang="en-US" sz="1050" dirty="0"/>
          </a:p>
        </p:txBody>
      </p:sp>
    </p:spTree>
    <p:extLst>
      <p:ext uri="{BB962C8B-B14F-4D97-AF65-F5344CB8AC3E}">
        <p14:creationId xmlns:p14="http://schemas.microsoft.com/office/powerpoint/2010/main" val="2670185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B4D7C-F285-382F-347B-7447EE1361FD}"/>
              </a:ext>
            </a:extLst>
          </p:cNvPr>
          <p:cNvSpPr>
            <a:spLocks noGrp="1"/>
          </p:cNvSpPr>
          <p:nvPr>
            <p:ph type="title"/>
          </p:nvPr>
        </p:nvSpPr>
        <p:spPr>
          <a:xfrm>
            <a:off x="685800" y="372857"/>
            <a:ext cx="7772400" cy="481780"/>
          </a:xfrm>
        </p:spPr>
        <p:txBody>
          <a:bodyPr/>
          <a:lstStyle/>
          <a:p>
            <a:pPr algn="ctr"/>
            <a:r>
              <a:rPr lang="en-US" sz="2400" dirty="0">
                <a:cs typeface="Arial"/>
              </a:rPr>
              <a:t>Public Comment for Class Size Reduction Plan</a:t>
            </a:r>
            <a:endParaRPr lang="en-US" sz="2400" dirty="0"/>
          </a:p>
        </p:txBody>
      </p:sp>
      <p:sp>
        <p:nvSpPr>
          <p:cNvPr id="3" name="Content Placeholder 2">
            <a:extLst>
              <a:ext uri="{FF2B5EF4-FFF2-40B4-BE49-F238E27FC236}">
                <a16:creationId xmlns:a16="http://schemas.microsoft.com/office/drawing/2014/main" id="{CECC9270-A791-ADF5-DE16-EF1AC3FBC5FF}"/>
              </a:ext>
            </a:extLst>
          </p:cNvPr>
          <p:cNvSpPr>
            <a:spLocks noGrp="1"/>
          </p:cNvSpPr>
          <p:nvPr>
            <p:ph idx="1"/>
          </p:nvPr>
        </p:nvSpPr>
        <p:spPr>
          <a:xfrm>
            <a:off x="393700" y="1447800"/>
            <a:ext cx="7931316" cy="4114800"/>
          </a:xfrm>
        </p:spPr>
        <p:txBody>
          <a:bodyPr/>
          <a:lstStyle/>
          <a:p>
            <a:pPr marL="285750" indent="-285750" algn="just">
              <a:buFont typeface="Wingdings" panose="05000000000000000000" pitchFamily="2" charset="2"/>
              <a:buChar char="§"/>
            </a:pPr>
            <a:r>
              <a:rPr lang="en-US" sz="2000" dirty="0">
                <a:solidFill>
                  <a:srgbClr val="002060"/>
                </a:solidFill>
                <a:cs typeface="Arial"/>
              </a:rPr>
              <a:t>We will take public feedback into account in the coming weeks as we continue to work towards complying with this mandate.</a:t>
            </a:r>
          </a:p>
          <a:p>
            <a:pPr marL="285750" indent="-285750" algn="just">
              <a:buFont typeface="Wingdings" panose="05000000000000000000" pitchFamily="2" charset="2"/>
              <a:buChar char="§"/>
            </a:pPr>
            <a:endParaRPr lang="en-US" sz="2000" dirty="0">
              <a:solidFill>
                <a:srgbClr val="002060"/>
              </a:solidFill>
              <a:cs typeface="Arial"/>
            </a:endParaRPr>
          </a:p>
          <a:p>
            <a:pPr marL="285750" indent="-285750" algn="just">
              <a:buFont typeface="Wingdings" panose="05000000000000000000" pitchFamily="2" charset="2"/>
              <a:buChar char="§"/>
            </a:pPr>
            <a:r>
              <a:rPr lang="en-US" sz="2000" dirty="0">
                <a:solidFill>
                  <a:srgbClr val="002060"/>
                </a:solidFill>
                <a:cs typeface="Arial"/>
              </a:rPr>
              <a:t>The deadline for submitting public comment will be June 24, 2024</a:t>
            </a:r>
          </a:p>
          <a:p>
            <a:pPr algn="just">
              <a:buFont typeface="Arial"/>
              <a:buChar char="•"/>
            </a:pPr>
            <a:endParaRPr lang="en-US" sz="2000" dirty="0">
              <a:solidFill>
                <a:srgbClr val="002060"/>
              </a:solidFill>
              <a:cs typeface="Arial"/>
            </a:endParaRPr>
          </a:p>
          <a:p>
            <a:pPr marL="285750" indent="-285750" algn="just">
              <a:buFont typeface="Wingdings" panose="05000000000000000000" pitchFamily="2" charset="2"/>
              <a:buChar char="§"/>
            </a:pPr>
            <a:r>
              <a:rPr lang="en-US" sz="2000" dirty="0">
                <a:solidFill>
                  <a:srgbClr val="002060"/>
                </a:solidFill>
                <a:cs typeface="Arial"/>
              </a:rPr>
              <a:t>Educators, parents and caregivers, and all other members of the New York City community may submit their comments by email </a:t>
            </a:r>
            <a:r>
              <a:rPr lang="en-US" sz="1800" dirty="0">
                <a:solidFill>
                  <a:srgbClr val="002060"/>
                </a:solidFill>
                <a:cs typeface="Arial"/>
              </a:rPr>
              <a:t>to </a:t>
            </a:r>
            <a:r>
              <a:rPr lang="en-US" sz="1600" dirty="0">
                <a:solidFill>
                  <a:srgbClr val="002060"/>
                </a:solidFill>
                <a:cs typeface="Arial"/>
              </a:rPr>
              <a:t>ClassSize@schools.nyc.gov </a:t>
            </a:r>
          </a:p>
          <a:p>
            <a:pPr marL="0" indent="0" algn="just"/>
            <a:r>
              <a:rPr lang="en-US" sz="1800" dirty="0">
                <a:solidFill>
                  <a:srgbClr val="002060"/>
                </a:solidFill>
                <a:cs typeface="Arial"/>
              </a:rPr>
              <a:t> </a:t>
            </a:r>
          </a:p>
        </p:txBody>
      </p:sp>
      <p:sp>
        <p:nvSpPr>
          <p:cNvPr id="4" name="Slide Number Placeholder 3">
            <a:extLst>
              <a:ext uri="{FF2B5EF4-FFF2-40B4-BE49-F238E27FC236}">
                <a16:creationId xmlns:a16="http://schemas.microsoft.com/office/drawing/2014/main" id="{68BBEBE0-14CC-A80B-CDF7-59D07E23EFC1}"/>
              </a:ext>
            </a:extLst>
          </p:cNvPr>
          <p:cNvSpPr>
            <a:spLocks noGrp="1"/>
          </p:cNvSpPr>
          <p:nvPr>
            <p:ph type="sldNum" sz="quarter" idx="10"/>
          </p:nvPr>
        </p:nvSpPr>
        <p:spPr/>
        <p:txBody>
          <a:bodyPr/>
          <a:lstStyle/>
          <a:p>
            <a:pPr>
              <a:defRPr/>
            </a:pPr>
            <a:fld id="{FAB90AF6-C8F3-4810-A3CA-9E413665CE10}" type="slidenum">
              <a:rPr lang="en-US"/>
              <a:pPr>
                <a:defRPr/>
              </a:pPr>
              <a:t>11</a:t>
            </a:fld>
            <a:endParaRPr lang="en-US" sz="1050" dirty="0"/>
          </a:p>
        </p:txBody>
      </p:sp>
    </p:spTree>
    <p:extLst>
      <p:ext uri="{BB962C8B-B14F-4D97-AF65-F5344CB8AC3E}">
        <p14:creationId xmlns:p14="http://schemas.microsoft.com/office/powerpoint/2010/main" val="766910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5F4D0-7A45-1E98-F924-B3D00CD605F7}"/>
              </a:ext>
            </a:extLst>
          </p:cNvPr>
          <p:cNvSpPr>
            <a:spLocks noGrp="1"/>
          </p:cNvSpPr>
          <p:nvPr>
            <p:ph type="title"/>
          </p:nvPr>
        </p:nvSpPr>
        <p:spPr>
          <a:xfrm>
            <a:off x="474817" y="176212"/>
            <a:ext cx="7772400" cy="511277"/>
          </a:xfrm>
        </p:spPr>
        <p:txBody>
          <a:bodyPr/>
          <a:lstStyle/>
          <a:p>
            <a:pPr algn="ctr"/>
            <a:r>
              <a:rPr lang="en-US" sz="2400" dirty="0"/>
              <a:t>Contracts for Excellence (C4E) Background</a:t>
            </a:r>
          </a:p>
        </p:txBody>
      </p:sp>
      <p:sp>
        <p:nvSpPr>
          <p:cNvPr id="3" name="Slide Number Placeholder 2">
            <a:extLst>
              <a:ext uri="{FF2B5EF4-FFF2-40B4-BE49-F238E27FC236}">
                <a16:creationId xmlns:a16="http://schemas.microsoft.com/office/drawing/2014/main" id="{D2353941-0634-6D65-3A60-DCA9E94E7C97}"/>
              </a:ext>
            </a:extLst>
          </p:cNvPr>
          <p:cNvSpPr>
            <a:spLocks noGrp="1"/>
          </p:cNvSpPr>
          <p:nvPr>
            <p:ph type="sldNum" sz="quarter" idx="10"/>
          </p:nvPr>
        </p:nvSpPr>
        <p:spPr/>
        <p:txBody>
          <a:bodyPr/>
          <a:lstStyle/>
          <a:p>
            <a:pPr>
              <a:defRPr/>
            </a:pPr>
            <a:fld id="{943F0175-9F2E-4C61-A75B-078EA6E6C9B6}" type="slidenum">
              <a:rPr lang="en-US" smtClean="0"/>
              <a:pPr>
                <a:defRPr/>
              </a:pPr>
              <a:t>2</a:t>
            </a:fld>
            <a:endParaRPr lang="en-US" sz="1050" dirty="0"/>
          </a:p>
        </p:txBody>
      </p:sp>
      <p:sp>
        <p:nvSpPr>
          <p:cNvPr id="5" name="TextBox 4">
            <a:extLst>
              <a:ext uri="{FF2B5EF4-FFF2-40B4-BE49-F238E27FC236}">
                <a16:creationId xmlns:a16="http://schemas.microsoft.com/office/drawing/2014/main" id="{B0F071D0-C446-2FC6-5572-E71041F6AF49}"/>
              </a:ext>
            </a:extLst>
          </p:cNvPr>
          <p:cNvSpPr txBox="1"/>
          <p:nvPr/>
        </p:nvSpPr>
        <p:spPr>
          <a:xfrm>
            <a:off x="474817" y="1302575"/>
            <a:ext cx="8248854" cy="3402791"/>
          </a:xfrm>
          <a:prstGeom prst="rect">
            <a:avLst/>
          </a:prstGeom>
          <a:noFill/>
          <a:ln>
            <a:noFill/>
          </a:ln>
        </p:spPr>
        <p:txBody>
          <a:bodyPr wrap="square" lIns="91440" tIns="45720" rIns="91440" bIns="45720" anchor="t">
            <a:spAutoFit/>
          </a:bodyPr>
          <a:lstStyle/>
          <a:p>
            <a:pPr marL="285750" indent="-285750" fontAlgn="base">
              <a:buFont typeface="Wingdings" panose="05000000000000000000" pitchFamily="2" charset="2"/>
              <a:buChar char="§"/>
            </a:pPr>
            <a:r>
              <a:rPr lang="en-US" dirty="0">
                <a:solidFill>
                  <a:srgbClr val="002060"/>
                </a:solidFill>
              </a:rPr>
              <a:t>C4E legislation was established as part of the 2007-08 Enacted State Budget under Foundation Aid and requires that a portion of Foundation Aid be used for specific restricted purposes. ​</a:t>
            </a:r>
          </a:p>
          <a:p>
            <a:pPr marL="285750" indent="-285750" fontAlgn="base">
              <a:buFont typeface="Wingdings" panose="05000000000000000000" pitchFamily="2" charset="2"/>
              <a:buChar char="§"/>
            </a:pPr>
            <a:endParaRPr lang="en-US" dirty="0">
              <a:solidFill>
                <a:srgbClr val="002060"/>
              </a:solidFill>
            </a:endParaRPr>
          </a:p>
          <a:p>
            <a:pPr marL="285750" indent="-285750" fontAlgn="base">
              <a:buFont typeface="Wingdings" panose="05000000000000000000" pitchFamily="2" charset="2"/>
              <a:buChar char="§"/>
            </a:pPr>
            <a:r>
              <a:rPr lang="en-US" dirty="0">
                <a:solidFill>
                  <a:srgbClr val="002060"/>
                </a:solidFill>
              </a:rPr>
              <a:t>C4E requires that funding be allocated toward specific programs that raise the achievement of the students with the greatest educational need including, but not limited to those students with limited English proficiency, students in poverty and students with disabilities. ​</a:t>
            </a:r>
          </a:p>
          <a:p>
            <a:pPr marL="285750" indent="-285750" fontAlgn="base">
              <a:buFont typeface="Wingdings" panose="05000000000000000000" pitchFamily="2" charset="2"/>
              <a:buChar char="§"/>
            </a:pPr>
            <a:endParaRPr lang="en-US" dirty="0">
              <a:solidFill>
                <a:srgbClr val="002060"/>
              </a:solidFill>
            </a:endParaRPr>
          </a:p>
          <a:p>
            <a:pPr marL="285750" indent="-285750" fontAlgn="base">
              <a:buFont typeface="Wingdings" panose="05000000000000000000" pitchFamily="2" charset="2"/>
              <a:buChar char="§"/>
            </a:pPr>
            <a:r>
              <a:rPr lang="en-US" dirty="0">
                <a:solidFill>
                  <a:srgbClr val="002060"/>
                </a:solidFill>
              </a:rPr>
              <a:t>In 2022, C4E legislation was updated to include requirements related to class size limits.​</a:t>
            </a:r>
          </a:p>
          <a:p>
            <a:pPr lvl="2" algn="just">
              <a:lnSpc>
                <a:spcPct val="107000"/>
              </a:lnSpc>
              <a:spcAft>
                <a:spcPts val="800"/>
              </a:spcAft>
            </a:pPr>
            <a:endParaRPr lang="en-US" sz="1600" dirty="0">
              <a:solidFill>
                <a:srgbClr val="002060"/>
              </a:solidFill>
              <a:ea typeface="Calibri" panose="020F0502020204030204" pitchFamily="34" charset="0"/>
              <a:cs typeface="Calibri"/>
            </a:endParaRPr>
          </a:p>
        </p:txBody>
      </p:sp>
    </p:spTree>
    <p:extLst>
      <p:ext uri="{BB962C8B-B14F-4D97-AF65-F5344CB8AC3E}">
        <p14:creationId xmlns:p14="http://schemas.microsoft.com/office/powerpoint/2010/main" val="690312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5F4D0-7A45-1E98-F924-B3D00CD605F7}"/>
              </a:ext>
            </a:extLst>
          </p:cNvPr>
          <p:cNvSpPr>
            <a:spLocks noGrp="1"/>
          </p:cNvSpPr>
          <p:nvPr>
            <p:ph type="title"/>
          </p:nvPr>
        </p:nvSpPr>
        <p:spPr>
          <a:xfrm>
            <a:off x="474817" y="132278"/>
            <a:ext cx="7772400" cy="511277"/>
          </a:xfrm>
        </p:spPr>
        <p:txBody>
          <a:bodyPr/>
          <a:lstStyle/>
          <a:p>
            <a:pPr algn="ctr"/>
            <a:r>
              <a:rPr lang="en-US" sz="2400" dirty="0"/>
              <a:t>Contracts for Excellence (C4E) Background</a:t>
            </a:r>
          </a:p>
        </p:txBody>
      </p:sp>
      <p:sp>
        <p:nvSpPr>
          <p:cNvPr id="3" name="Slide Number Placeholder 2">
            <a:extLst>
              <a:ext uri="{FF2B5EF4-FFF2-40B4-BE49-F238E27FC236}">
                <a16:creationId xmlns:a16="http://schemas.microsoft.com/office/drawing/2014/main" id="{D2353941-0634-6D65-3A60-DCA9E94E7C97}"/>
              </a:ext>
            </a:extLst>
          </p:cNvPr>
          <p:cNvSpPr>
            <a:spLocks noGrp="1"/>
          </p:cNvSpPr>
          <p:nvPr>
            <p:ph type="sldNum" sz="quarter" idx="10"/>
          </p:nvPr>
        </p:nvSpPr>
        <p:spPr/>
        <p:txBody>
          <a:bodyPr/>
          <a:lstStyle/>
          <a:p>
            <a:pPr>
              <a:defRPr/>
            </a:pPr>
            <a:fld id="{943F0175-9F2E-4C61-A75B-078EA6E6C9B6}" type="slidenum">
              <a:rPr lang="en-US" smtClean="0"/>
              <a:pPr>
                <a:defRPr/>
              </a:pPr>
              <a:t>3</a:t>
            </a:fld>
            <a:endParaRPr lang="en-US" sz="1050" dirty="0"/>
          </a:p>
        </p:txBody>
      </p:sp>
      <p:sp>
        <p:nvSpPr>
          <p:cNvPr id="5" name="TextBox 4">
            <a:extLst>
              <a:ext uri="{FF2B5EF4-FFF2-40B4-BE49-F238E27FC236}">
                <a16:creationId xmlns:a16="http://schemas.microsoft.com/office/drawing/2014/main" id="{B0F071D0-C446-2FC6-5572-E71041F6AF49}"/>
              </a:ext>
            </a:extLst>
          </p:cNvPr>
          <p:cNvSpPr txBox="1"/>
          <p:nvPr/>
        </p:nvSpPr>
        <p:spPr>
          <a:xfrm>
            <a:off x="146995" y="636211"/>
            <a:ext cx="8784400" cy="5770811"/>
          </a:xfrm>
          <a:prstGeom prst="rect">
            <a:avLst/>
          </a:prstGeom>
          <a:noFill/>
        </p:spPr>
        <p:txBody>
          <a:bodyPr wrap="square" lIns="91440" tIns="45720" rIns="91440" bIns="45720" anchor="t">
            <a:spAutoFit/>
          </a:bodyPr>
          <a:lstStyle/>
          <a:p>
            <a:pPr algn="just" fontAlgn="base"/>
            <a:r>
              <a:rPr lang="en-US" sz="1600" dirty="0">
                <a:solidFill>
                  <a:srgbClr val="002060"/>
                </a:solidFill>
                <a:latin typeface="Arial" panose="020B0604020202020204" pitchFamily="34" charset="0"/>
              </a:rPr>
              <a:t>Funding must be spent only within the following initiatives. For illustration, examples of programs by initiative, subject to SED approval, are included below.</a:t>
            </a:r>
          </a:p>
          <a:p>
            <a:pPr algn="just" fontAlgn="base"/>
            <a:endParaRPr lang="en-US" sz="1600" dirty="0">
              <a:solidFill>
                <a:srgbClr val="002060"/>
              </a:solidFill>
              <a:latin typeface="Arial" panose="020B0604020202020204" pitchFamily="34" charset="0"/>
            </a:endParaRPr>
          </a:p>
          <a:p>
            <a:pPr marL="742950" lvl="1" indent="-285750" fontAlgn="base">
              <a:buFont typeface="Wingdings" panose="05000000000000000000" pitchFamily="2" charset="2"/>
              <a:buChar char="§"/>
            </a:pPr>
            <a:r>
              <a:rPr lang="en-US" sz="1400" dirty="0">
                <a:solidFill>
                  <a:srgbClr val="002060"/>
                </a:solidFill>
                <a:latin typeface="Arial" panose="020B0604020202020204" pitchFamily="34" charset="0"/>
              </a:rPr>
              <a:t>Additional Instructional Time: “Time on Task”. </a:t>
            </a:r>
            <a:r>
              <a:rPr lang="en-US" sz="1400" b="1" dirty="0">
                <a:solidFill>
                  <a:srgbClr val="002060"/>
                </a:solidFill>
                <a:latin typeface="Arial" panose="020B0604020202020204" pitchFamily="34" charset="0"/>
              </a:rPr>
              <a:t>Example</a:t>
            </a:r>
            <a:r>
              <a:rPr lang="en-US" sz="1400" dirty="0">
                <a:solidFill>
                  <a:srgbClr val="002060"/>
                </a:solidFill>
                <a:latin typeface="Arial" panose="020B0604020202020204" pitchFamily="34" charset="0"/>
              </a:rPr>
              <a:t>: extended school year, after school academic support.</a:t>
            </a:r>
          </a:p>
          <a:p>
            <a:pPr lvl="1" fontAlgn="base"/>
            <a:endParaRPr lang="en-US" sz="1400" dirty="0">
              <a:solidFill>
                <a:srgbClr val="002060"/>
              </a:solidFill>
              <a:latin typeface="Arial" panose="020B0604020202020204" pitchFamily="34" charset="0"/>
            </a:endParaRPr>
          </a:p>
          <a:p>
            <a:pPr marL="742950" lvl="1" indent="-285750" fontAlgn="base">
              <a:buFont typeface="Wingdings" panose="05000000000000000000" pitchFamily="2" charset="2"/>
              <a:buChar char="§"/>
            </a:pPr>
            <a:r>
              <a:rPr lang="en-US" sz="1400" dirty="0">
                <a:solidFill>
                  <a:srgbClr val="002060"/>
                </a:solidFill>
                <a:latin typeface="Arial" panose="020B0604020202020204" pitchFamily="34" charset="0"/>
              </a:rPr>
              <a:t>Model Programs for Multilingual Learners. </a:t>
            </a:r>
            <a:r>
              <a:rPr lang="en-US" sz="1400" b="1" dirty="0">
                <a:solidFill>
                  <a:srgbClr val="002060"/>
                </a:solidFill>
                <a:latin typeface="Arial" panose="020B0604020202020204" pitchFamily="34" charset="0"/>
              </a:rPr>
              <a:t>Example</a:t>
            </a:r>
            <a:r>
              <a:rPr lang="en-US" sz="1400" dirty="0">
                <a:solidFill>
                  <a:srgbClr val="002060"/>
                </a:solidFill>
                <a:latin typeface="Arial" panose="020B0604020202020204" pitchFamily="34" charset="0"/>
              </a:rPr>
              <a:t>: expansion of bilingual resources materials in libraries.</a:t>
            </a:r>
          </a:p>
          <a:p>
            <a:pPr lvl="1" fontAlgn="base"/>
            <a:endParaRPr lang="en-US" sz="1400" dirty="0">
              <a:solidFill>
                <a:srgbClr val="002060"/>
              </a:solidFill>
              <a:latin typeface="Arial" panose="020B0604020202020204" pitchFamily="34" charset="0"/>
            </a:endParaRPr>
          </a:p>
          <a:p>
            <a:pPr marL="742950" lvl="1" indent="-285750" fontAlgn="base">
              <a:buFont typeface="Wingdings" panose="05000000000000000000" pitchFamily="2" charset="2"/>
              <a:buChar char="§"/>
            </a:pPr>
            <a:r>
              <a:rPr lang="en-US" sz="1400" dirty="0">
                <a:solidFill>
                  <a:srgbClr val="002060"/>
                </a:solidFill>
                <a:latin typeface="Arial" panose="020B0604020202020204" pitchFamily="34" charset="0"/>
              </a:rPr>
              <a:t>Full Day Pre-Kindergarten and Kindergarten. </a:t>
            </a:r>
            <a:r>
              <a:rPr lang="en-US" sz="1400" b="1" dirty="0">
                <a:solidFill>
                  <a:srgbClr val="002060"/>
                </a:solidFill>
                <a:latin typeface="Arial" panose="020B0604020202020204" pitchFamily="34" charset="0"/>
              </a:rPr>
              <a:t>Example</a:t>
            </a:r>
            <a:r>
              <a:rPr lang="en-US" sz="1400" dirty="0">
                <a:solidFill>
                  <a:srgbClr val="002060"/>
                </a:solidFill>
                <a:latin typeface="Arial" panose="020B0604020202020204" pitchFamily="34" charset="0"/>
              </a:rPr>
              <a:t>: adding classes (additional staff) and/or costs related to implementing full day Pre-Kindergarten 4K.</a:t>
            </a:r>
          </a:p>
          <a:p>
            <a:pPr lvl="1" fontAlgn="base"/>
            <a:endParaRPr lang="en-US" sz="1400" dirty="0">
              <a:solidFill>
                <a:srgbClr val="002060"/>
              </a:solidFill>
              <a:latin typeface="Arial" panose="020B0604020202020204" pitchFamily="34" charset="0"/>
            </a:endParaRPr>
          </a:p>
          <a:p>
            <a:pPr marL="742950" lvl="1" indent="-285750" fontAlgn="base">
              <a:buFont typeface="Wingdings" panose="05000000000000000000" pitchFamily="2" charset="2"/>
              <a:buChar char="§"/>
            </a:pPr>
            <a:r>
              <a:rPr lang="en-US" sz="1400" dirty="0">
                <a:solidFill>
                  <a:srgbClr val="002060"/>
                </a:solidFill>
                <a:latin typeface="Arial" panose="020B0604020202020204" pitchFamily="34" charset="0"/>
              </a:rPr>
              <a:t>Class Size Reduction. </a:t>
            </a:r>
            <a:r>
              <a:rPr lang="en-US" sz="1400" b="1" dirty="0">
                <a:solidFill>
                  <a:srgbClr val="002060"/>
                </a:solidFill>
                <a:latin typeface="Arial" panose="020B0604020202020204" pitchFamily="34" charset="0"/>
              </a:rPr>
              <a:t>Example</a:t>
            </a:r>
            <a:r>
              <a:rPr lang="en-US" sz="1400" dirty="0">
                <a:solidFill>
                  <a:srgbClr val="002060"/>
                </a:solidFill>
                <a:latin typeface="Arial" panose="020B0604020202020204" pitchFamily="34" charset="0"/>
              </a:rPr>
              <a:t>: hiring teachers/paying for teacher salaries to produce a reduction in the student/teacher ratio</a:t>
            </a:r>
          </a:p>
          <a:p>
            <a:pPr lvl="1" fontAlgn="base"/>
            <a:endParaRPr lang="en-US" sz="1400" dirty="0">
              <a:solidFill>
                <a:srgbClr val="002060"/>
              </a:solidFill>
              <a:latin typeface="Arial" panose="020B0604020202020204" pitchFamily="34" charset="0"/>
            </a:endParaRPr>
          </a:p>
          <a:p>
            <a:pPr marL="742950" lvl="1" indent="-285750" fontAlgn="base">
              <a:buFont typeface="Wingdings" panose="05000000000000000000" pitchFamily="2" charset="2"/>
              <a:buChar char="§"/>
            </a:pPr>
            <a:r>
              <a:rPr lang="en-US" sz="1400" dirty="0">
                <a:solidFill>
                  <a:srgbClr val="002060"/>
                </a:solidFill>
                <a:latin typeface="Arial" panose="020B0604020202020204" pitchFamily="34" charset="0"/>
              </a:rPr>
              <a:t>Teacher and Principal Quality Initiatives. </a:t>
            </a:r>
            <a:r>
              <a:rPr lang="en-US" sz="1400" b="1" dirty="0">
                <a:solidFill>
                  <a:srgbClr val="002060"/>
                </a:solidFill>
                <a:latin typeface="Arial" panose="020B0604020202020204" pitchFamily="34" charset="0"/>
              </a:rPr>
              <a:t>Example</a:t>
            </a:r>
            <a:r>
              <a:rPr lang="en-US" sz="1400" dirty="0">
                <a:solidFill>
                  <a:srgbClr val="002060"/>
                </a:solidFill>
                <a:latin typeface="Arial" panose="020B0604020202020204" pitchFamily="34" charset="0"/>
              </a:rPr>
              <a:t>: the creation of a non-cash incentive program for high quality teachers to teach in high needs areas</a:t>
            </a:r>
          </a:p>
          <a:p>
            <a:pPr lvl="1" fontAlgn="base"/>
            <a:endParaRPr lang="en-US" sz="1400" dirty="0">
              <a:solidFill>
                <a:srgbClr val="002060"/>
              </a:solidFill>
              <a:latin typeface="Arial" panose="020B0604020202020204" pitchFamily="34" charset="0"/>
            </a:endParaRPr>
          </a:p>
          <a:p>
            <a:pPr marL="742950" lvl="1" indent="-285750" fontAlgn="base">
              <a:buFont typeface="Wingdings" panose="05000000000000000000" pitchFamily="2" charset="2"/>
              <a:buChar char="§"/>
            </a:pPr>
            <a:r>
              <a:rPr lang="en-US" sz="1400" dirty="0">
                <a:solidFill>
                  <a:srgbClr val="002060"/>
                </a:solidFill>
                <a:latin typeface="Arial" panose="020B0604020202020204" pitchFamily="34" charset="0"/>
              </a:rPr>
              <a:t>Middle/High School Restructuring. </a:t>
            </a:r>
            <a:r>
              <a:rPr lang="en-US" sz="1400" b="1" dirty="0">
                <a:solidFill>
                  <a:srgbClr val="002060"/>
                </a:solidFill>
                <a:latin typeface="Arial" panose="020B0604020202020204" pitchFamily="34" charset="0"/>
              </a:rPr>
              <a:t>Example</a:t>
            </a:r>
            <a:r>
              <a:rPr lang="en-US" sz="1400" dirty="0">
                <a:solidFill>
                  <a:srgbClr val="002060"/>
                </a:solidFill>
                <a:latin typeface="Arial" panose="020B0604020202020204" pitchFamily="34" charset="0"/>
              </a:rPr>
              <a:t>: expand participation in Advanced Placement programs.</a:t>
            </a:r>
          </a:p>
          <a:p>
            <a:pPr marL="742950" lvl="1" indent="-285750" fontAlgn="base">
              <a:buFont typeface="Wingdings" panose="05000000000000000000" pitchFamily="2" charset="2"/>
              <a:buChar char="§"/>
            </a:pPr>
            <a:endParaRPr lang="en-US" sz="1400" dirty="0">
              <a:solidFill>
                <a:srgbClr val="002060"/>
              </a:solidFill>
              <a:latin typeface="Arial" panose="020B0604020202020204" pitchFamily="34" charset="0"/>
            </a:endParaRPr>
          </a:p>
          <a:p>
            <a:pPr marL="742950" lvl="1" indent="-285750" fontAlgn="base">
              <a:buFont typeface="Wingdings" panose="05000000000000000000" pitchFamily="2" charset="2"/>
              <a:buChar char="§"/>
            </a:pPr>
            <a:r>
              <a:rPr lang="en-US" sz="1400" dirty="0">
                <a:solidFill>
                  <a:srgbClr val="002060"/>
                </a:solidFill>
                <a:latin typeface="Arial" panose="020B0604020202020204" pitchFamily="34" charset="0"/>
              </a:rPr>
              <a:t>Additionally, the SED Commissioner may authorize districts to implement experimental programs. Such authorization must be granted in advance of implementation.</a:t>
            </a:r>
          </a:p>
          <a:p>
            <a:pPr lvl="1" fontAlgn="base"/>
            <a:endParaRPr lang="en-US" sz="1400" dirty="0">
              <a:solidFill>
                <a:srgbClr val="002060"/>
              </a:solidFill>
              <a:latin typeface="Arial" panose="020B0604020202020204" pitchFamily="34" charset="0"/>
            </a:endParaRPr>
          </a:p>
          <a:p>
            <a:pPr marL="742950" lvl="1" indent="-285750" fontAlgn="base">
              <a:buFont typeface="Wingdings" panose="05000000000000000000" pitchFamily="2" charset="2"/>
              <a:buChar char="§"/>
            </a:pPr>
            <a:r>
              <a:rPr lang="en-US" sz="1400" dirty="0">
                <a:solidFill>
                  <a:srgbClr val="002060"/>
                </a:solidFill>
                <a:latin typeface="Arial" panose="020B0604020202020204" pitchFamily="34" charset="0"/>
              </a:rPr>
              <a:t>More information about eligible uses and requirements may be found at NYSED’s website </a:t>
            </a:r>
            <a:r>
              <a:rPr lang="en-US" sz="1600" dirty="0">
                <a:solidFill>
                  <a:srgbClr val="666666"/>
                </a:solidFill>
                <a:latin typeface="Arial" panose="020B0604020202020204" pitchFamily="34" charset="0"/>
              </a:rPr>
              <a:t>​ </a:t>
            </a:r>
            <a:r>
              <a:rPr lang="en-US" sz="1100" u="sng" dirty="0">
                <a:solidFill>
                  <a:srgbClr val="6699CC"/>
                </a:solidFill>
                <a:latin typeface="Arial" panose="020B0604020202020204" pitchFamily="34" charset="0"/>
                <a:hlinkClick r:id="rId2"/>
              </a:rPr>
              <a:t>https://www.p12.nysed.gov/mgtserv/C4E/htm/researchandguide.html</a:t>
            </a:r>
            <a:r>
              <a:rPr lang="en-US" sz="1100" dirty="0">
                <a:solidFill>
                  <a:srgbClr val="002060"/>
                </a:solidFill>
                <a:latin typeface="Arial" panose="020B0604020202020204" pitchFamily="34" charset="0"/>
              </a:rPr>
              <a:t> </a:t>
            </a:r>
            <a:r>
              <a:rPr lang="en-US" sz="1100" dirty="0">
                <a:solidFill>
                  <a:srgbClr val="666666"/>
                </a:solidFill>
                <a:latin typeface="Arial" panose="020B0604020202020204" pitchFamily="34" charset="0"/>
              </a:rPr>
              <a:t>​</a:t>
            </a:r>
          </a:p>
        </p:txBody>
      </p:sp>
    </p:spTree>
    <p:extLst>
      <p:ext uri="{BB962C8B-B14F-4D97-AF65-F5344CB8AC3E}">
        <p14:creationId xmlns:p14="http://schemas.microsoft.com/office/powerpoint/2010/main" val="225164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361335" y="514772"/>
            <a:ext cx="8421329" cy="404812"/>
          </a:xfrm>
        </p:spPr>
        <p:txBody>
          <a:bodyPr/>
          <a:lstStyle/>
          <a:p>
            <a:pPr algn="ctr" eaLnBrk="1" hangingPunct="1"/>
            <a:r>
              <a:rPr lang="en-US" sz="2400" dirty="0">
                <a:cs typeface="Times New Roman" panose="02020603050405020304" pitchFamily="18" charset="0"/>
              </a:rPr>
              <a:t>Contracts for Excellence (C4E) for FY2025</a:t>
            </a:r>
          </a:p>
        </p:txBody>
      </p:sp>
      <p:sp>
        <p:nvSpPr>
          <p:cNvPr id="14338" name="Slide Number Placeholder 3"/>
          <p:cNvSpPr>
            <a:spLocks noGrp="1"/>
          </p:cNvSpPr>
          <p:nvPr>
            <p:ph type="sldNum" sz="quarter" idx="10"/>
          </p:nvPr>
        </p:nvSpPr>
        <p:spPr>
          <a:noFill/>
        </p:spPr>
        <p:txBody>
          <a:bodyPr/>
          <a:lstStyle/>
          <a:p>
            <a:fld id="{097A0C87-5D8A-4483-98DD-93C0BC27956F}" type="slidenum">
              <a:rPr lang="en-US"/>
              <a:pPr/>
              <a:t>4</a:t>
            </a:fld>
            <a:endParaRPr lang="en-US" sz="1400" dirty="0"/>
          </a:p>
        </p:txBody>
      </p:sp>
      <p:sp>
        <p:nvSpPr>
          <p:cNvPr id="4" name="Rectangle 3">
            <a:extLst>
              <a:ext uri="{FF2B5EF4-FFF2-40B4-BE49-F238E27FC236}">
                <a16:creationId xmlns:a16="http://schemas.microsoft.com/office/drawing/2014/main" id="{7FEE2F67-F2D9-5C7B-3913-22F4CE8AB3ED}"/>
              </a:ext>
            </a:extLst>
          </p:cNvPr>
          <p:cNvSpPr>
            <a:spLocks noGrp="1" noChangeArrowheads="1"/>
          </p:cNvSpPr>
          <p:nvPr>
            <p:ph idx="1"/>
          </p:nvPr>
        </p:nvSpPr>
        <p:spPr>
          <a:xfrm>
            <a:off x="541325" y="1105744"/>
            <a:ext cx="7915046" cy="4975123"/>
          </a:xfrm>
        </p:spPr>
        <p:txBody>
          <a:bodyPr/>
          <a:lstStyle/>
          <a:p>
            <a:pPr marL="421640" indent="-285750">
              <a:lnSpc>
                <a:spcPct val="85000"/>
              </a:lnSpc>
              <a:buFont typeface="Wingdings" panose="05000000000000000000" pitchFamily="2" charset="2"/>
              <a:buChar char="§"/>
            </a:pPr>
            <a:endParaRPr lang="en-US" sz="1800" dirty="0">
              <a:solidFill>
                <a:schemeClr val="tx2"/>
              </a:solidFill>
              <a:cs typeface="Times New Roman"/>
            </a:endParaRPr>
          </a:p>
          <a:p>
            <a:pPr marL="421640" indent="-285750" algn="just">
              <a:lnSpc>
                <a:spcPct val="85000"/>
              </a:lnSpc>
              <a:buFont typeface="Wingdings" panose="05000000000000000000" pitchFamily="2" charset="2"/>
              <a:buChar char="§"/>
            </a:pPr>
            <a:r>
              <a:rPr lang="en-US" sz="2000" dirty="0">
                <a:solidFill>
                  <a:schemeClr val="tx2"/>
                </a:solidFill>
                <a:cs typeface="Times New Roman"/>
              </a:rPr>
              <a:t>C4E is increasing to $803 million for FY2025.</a:t>
            </a:r>
          </a:p>
          <a:p>
            <a:pPr marL="421640" indent="-285750" algn="just">
              <a:lnSpc>
                <a:spcPct val="85000"/>
              </a:lnSpc>
              <a:buFont typeface="Wingdings" panose="05000000000000000000" pitchFamily="2" charset="2"/>
              <a:buChar char="§"/>
            </a:pPr>
            <a:endParaRPr lang="en-US" sz="1800" dirty="0">
              <a:solidFill>
                <a:schemeClr val="tx2"/>
              </a:solidFill>
              <a:cs typeface="Times New Roman"/>
            </a:endParaRPr>
          </a:p>
          <a:p>
            <a:pPr marL="718820" lvl="1" indent="-285750" algn="just">
              <a:lnSpc>
                <a:spcPct val="85000"/>
              </a:lnSpc>
              <a:buClr>
                <a:srgbClr val="003366">
                  <a:lumMod val="40000"/>
                  <a:lumOff val="60000"/>
                </a:srgbClr>
              </a:buClr>
              <a:buFont typeface="Wingdings" panose="05000000000000000000" pitchFamily="2" charset="2"/>
              <a:buChar char="§"/>
            </a:pPr>
            <a:r>
              <a:rPr lang="en-US" sz="1800" dirty="0">
                <a:solidFill>
                  <a:srgbClr val="003366"/>
                </a:solidFill>
                <a:cs typeface="Times New Roman"/>
              </a:rPr>
              <a:t>An additional $45 million will be allocated in alignment with the student needs weights as issued by SED plus the school’s capacity to meet the state’s class size reduction target. </a:t>
            </a:r>
            <a:endParaRPr lang="en-US" sz="1800" dirty="0">
              <a:solidFill>
                <a:srgbClr val="003366"/>
              </a:solidFill>
              <a:cs typeface="Arial"/>
            </a:endParaRPr>
          </a:p>
          <a:p>
            <a:pPr marL="718820" lvl="1" indent="-285750" algn="just">
              <a:lnSpc>
                <a:spcPct val="85000"/>
              </a:lnSpc>
              <a:buClr>
                <a:schemeClr val="tx2">
                  <a:lumMod val="40000"/>
                  <a:lumOff val="60000"/>
                </a:schemeClr>
              </a:buClr>
              <a:buFont typeface="Wingdings" panose="05000000000000000000" pitchFamily="2" charset="2"/>
              <a:buChar char="§"/>
            </a:pPr>
            <a:endParaRPr lang="en-US" sz="1800" dirty="0">
              <a:solidFill>
                <a:schemeClr val="tx2"/>
              </a:solidFill>
              <a:cs typeface="Times New Roman"/>
            </a:endParaRPr>
          </a:p>
          <a:p>
            <a:pPr marL="718820" lvl="1" indent="-285750" algn="just">
              <a:lnSpc>
                <a:spcPct val="85000"/>
              </a:lnSpc>
              <a:buClr>
                <a:schemeClr val="tx2">
                  <a:lumMod val="40000"/>
                  <a:lumOff val="60000"/>
                </a:schemeClr>
              </a:buClr>
              <a:buFont typeface="Wingdings" panose="05000000000000000000" pitchFamily="2" charset="2"/>
              <a:buChar char="§"/>
            </a:pPr>
            <a:r>
              <a:rPr lang="en-US" sz="1800" dirty="0">
                <a:solidFill>
                  <a:schemeClr val="tx2"/>
                </a:solidFill>
                <a:cs typeface="Times New Roman"/>
              </a:rPr>
              <a:t>As in prior years, $183 million of C4E is embedded in FSF. This was previously categorized as Maintenance of Effort. This year, it will be identified for each school in a separate allocation category for greater transparency.</a:t>
            </a:r>
          </a:p>
          <a:p>
            <a:pPr marL="718820" lvl="1" indent="-285750" algn="just">
              <a:lnSpc>
                <a:spcPct val="85000"/>
              </a:lnSpc>
              <a:buClr>
                <a:schemeClr val="tx2">
                  <a:lumMod val="40000"/>
                  <a:lumOff val="60000"/>
                </a:schemeClr>
              </a:buClr>
              <a:buFont typeface="Wingdings" panose="05000000000000000000" pitchFamily="2" charset="2"/>
              <a:buChar char="§"/>
            </a:pPr>
            <a:endParaRPr lang="en-US" sz="1800" dirty="0">
              <a:solidFill>
                <a:schemeClr val="tx2"/>
              </a:solidFill>
              <a:cs typeface="Times New Roman"/>
            </a:endParaRPr>
          </a:p>
          <a:p>
            <a:pPr marL="880110" lvl="2" indent="-314325">
              <a:lnSpc>
                <a:spcPct val="85000"/>
              </a:lnSpc>
              <a:buClr>
                <a:srgbClr val="002060"/>
              </a:buClr>
              <a:buFont typeface="Wingdings" panose="05000000000000000000" pitchFamily="2" charset="2"/>
              <a:buChar char="ü"/>
            </a:pPr>
            <a:endParaRPr lang="en-US" sz="1600" i="1" dirty="0">
              <a:solidFill>
                <a:schemeClr val="tx2"/>
              </a:solidFill>
              <a:cs typeface="Times New Roman" panose="02020603050405020304" pitchFamily="18" charset="0"/>
            </a:endParaRPr>
          </a:p>
        </p:txBody>
      </p:sp>
    </p:spTree>
    <p:extLst>
      <p:ext uri="{BB962C8B-B14F-4D97-AF65-F5344CB8AC3E}">
        <p14:creationId xmlns:p14="http://schemas.microsoft.com/office/powerpoint/2010/main" val="79347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361335" y="328612"/>
            <a:ext cx="8421329" cy="404812"/>
          </a:xfrm>
        </p:spPr>
        <p:txBody>
          <a:bodyPr/>
          <a:lstStyle/>
          <a:p>
            <a:pPr algn="ctr" eaLnBrk="1" hangingPunct="1"/>
            <a:r>
              <a:rPr lang="en-US" sz="2400" dirty="0">
                <a:cs typeface="Times New Roman" panose="02020603050405020304" pitchFamily="18" charset="0"/>
              </a:rPr>
              <a:t>Proposed Allocation of $803 million</a:t>
            </a:r>
          </a:p>
        </p:txBody>
      </p:sp>
      <p:sp>
        <p:nvSpPr>
          <p:cNvPr id="14338" name="Slide Number Placeholder 3"/>
          <p:cNvSpPr>
            <a:spLocks noGrp="1"/>
          </p:cNvSpPr>
          <p:nvPr>
            <p:ph type="sldNum" sz="quarter" idx="10"/>
          </p:nvPr>
        </p:nvSpPr>
        <p:spPr>
          <a:noFill/>
        </p:spPr>
        <p:txBody>
          <a:bodyPr/>
          <a:lstStyle/>
          <a:p>
            <a:fld id="{097A0C87-5D8A-4483-98DD-93C0BC27956F}" type="slidenum">
              <a:rPr lang="en-US"/>
              <a:pPr/>
              <a:t>5</a:t>
            </a:fld>
            <a:endParaRPr lang="en-US" sz="1400" dirty="0"/>
          </a:p>
        </p:txBody>
      </p:sp>
      <p:sp>
        <p:nvSpPr>
          <p:cNvPr id="4" name="Rectangle 3">
            <a:extLst>
              <a:ext uri="{FF2B5EF4-FFF2-40B4-BE49-F238E27FC236}">
                <a16:creationId xmlns:a16="http://schemas.microsoft.com/office/drawing/2014/main" id="{7FEE2F67-F2D9-5C7B-3913-22F4CE8AB3ED}"/>
              </a:ext>
            </a:extLst>
          </p:cNvPr>
          <p:cNvSpPr>
            <a:spLocks noGrp="1" noChangeArrowheads="1"/>
          </p:cNvSpPr>
          <p:nvPr>
            <p:ph idx="1"/>
          </p:nvPr>
        </p:nvSpPr>
        <p:spPr>
          <a:xfrm>
            <a:off x="253312" y="733424"/>
            <a:ext cx="8637373" cy="5520142"/>
          </a:xfrm>
        </p:spPr>
        <p:txBody>
          <a:bodyPr/>
          <a:lstStyle/>
          <a:p>
            <a:pPr marL="421640" indent="-285750">
              <a:lnSpc>
                <a:spcPct val="85000"/>
              </a:lnSpc>
              <a:buFont typeface="Wingdings" panose="05000000000000000000" pitchFamily="2" charset="2"/>
              <a:buChar char="§"/>
            </a:pPr>
            <a:r>
              <a:rPr lang="en-US" sz="1800" b="1" dirty="0">
                <a:solidFill>
                  <a:schemeClr val="tx2"/>
                </a:solidFill>
                <a:cs typeface="Times New Roman"/>
              </a:rPr>
              <a:t>Discretionary - $487 million</a:t>
            </a:r>
            <a:endParaRPr lang="en-US" sz="1800" dirty="0">
              <a:solidFill>
                <a:schemeClr val="tx2"/>
              </a:solidFill>
              <a:cs typeface="Times New Roman"/>
            </a:endParaRPr>
          </a:p>
          <a:p>
            <a:pPr marL="887095" lvl="1" indent="-314325">
              <a:lnSpc>
                <a:spcPct val="85000"/>
              </a:lnSpc>
              <a:buClr>
                <a:schemeClr val="tx2">
                  <a:lumMod val="60000"/>
                  <a:lumOff val="40000"/>
                </a:schemeClr>
              </a:buClr>
              <a:buFont typeface="Wingdings" panose="05000000000000000000" pitchFamily="2" charset="2"/>
              <a:buChar char="§"/>
            </a:pPr>
            <a:r>
              <a:rPr lang="en-US" sz="1600" dirty="0">
                <a:solidFill>
                  <a:schemeClr val="tx2"/>
                </a:solidFill>
                <a:cs typeface="Arial"/>
              </a:rPr>
              <a:t>These funds are allocated to schools via the C4E SAM 5, and may be used for any eligible C4E purpose at the discretion of the school. </a:t>
            </a:r>
          </a:p>
          <a:p>
            <a:pPr marL="887095" lvl="1" indent="-314325">
              <a:lnSpc>
                <a:spcPct val="85000"/>
              </a:lnSpc>
              <a:buClr>
                <a:schemeClr val="tx2">
                  <a:lumMod val="60000"/>
                  <a:lumOff val="40000"/>
                </a:schemeClr>
              </a:buClr>
              <a:buFont typeface="Wingdings" panose="05000000000000000000" pitchFamily="2" charset="2"/>
              <a:buChar char="§"/>
            </a:pPr>
            <a:endParaRPr lang="en-US" sz="1600" dirty="0">
              <a:solidFill>
                <a:schemeClr val="tx2"/>
              </a:solidFill>
              <a:cs typeface="Arial"/>
            </a:endParaRPr>
          </a:p>
          <a:p>
            <a:pPr marL="887095" lvl="1" indent="-314325">
              <a:lnSpc>
                <a:spcPct val="85000"/>
              </a:lnSpc>
              <a:buClr>
                <a:schemeClr val="tx2">
                  <a:lumMod val="60000"/>
                  <a:lumOff val="40000"/>
                </a:schemeClr>
              </a:buClr>
              <a:buFont typeface="Wingdings" panose="05000000000000000000" pitchFamily="2" charset="2"/>
              <a:buChar char="§"/>
            </a:pPr>
            <a:r>
              <a:rPr lang="en-US" sz="1600" dirty="0">
                <a:solidFill>
                  <a:schemeClr val="tx2"/>
                </a:solidFill>
                <a:cs typeface="Arial"/>
              </a:rPr>
              <a:t>This includes $45 million of additional funding which can be used for any allowable purpose under C4E, allocated with consideration for a school’s physical space to meet the state’s class size reduction mandate as the economic need index at a school.</a:t>
            </a:r>
            <a:br>
              <a:rPr lang="en-US" sz="1600" dirty="0">
                <a:cs typeface="Arial"/>
              </a:rPr>
            </a:br>
            <a:endParaRPr lang="en-US" sz="1600" dirty="0">
              <a:solidFill>
                <a:schemeClr val="tx2"/>
              </a:solidFill>
              <a:cs typeface="Arial"/>
            </a:endParaRPr>
          </a:p>
          <a:p>
            <a:pPr marL="887095" lvl="1" indent="-314325">
              <a:lnSpc>
                <a:spcPct val="85000"/>
              </a:lnSpc>
              <a:buClr>
                <a:schemeClr val="tx2">
                  <a:lumMod val="60000"/>
                  <a:lumOff val="40000"/>
                </a:schemeClr>
              </a:buClr>
              <a:buFont typeface="Wingdings" panose="05000000000000000000" pitchFamily="2" charset="2"/>
              <a:buChar char="§"/>
            </a:pPr>
            <a:r>
              <a:rPr lang="en-US" sz="1600" dirty="0">
                <a:solidFill>
                  <a:schemeClr val="tx2"/>
                </a:solidFill>
                <a:cs typeface="Arial"/>
              </a:rPr>
              <a:t>Principals will work with their School Leadership Teams (SLTs) to plan the use of this funding for SY 2024-25 in alignment with eligible program categories. They may choose to change the use of the funding from SY 2023-24 or to maintain existing staffing positions or programs that were funded in SY 2023-24.</a:t>
            </a:r>
          </a:p>
          <a:p>
            <a:pPr marL="245110" indent="0">
              <a:lnSpc>
                <a:spcPct val="85000"/>
              </a:lnSpc>
              <a:buClr>
                <a:srgbClr val="002060"/>
              </a:buClr>
            </a:pPr>
            <a:endParaRPr lang="en-US" sz="1600" b="1" dirty="0">
              <a:solidFill>
                <a:schemeClr val="tx2"/>
              </a:solidFill>
              <a:cs typeface="Arial"/>
            </a:endParaRPr>
          </a:p>
          <a:p>
            <a:pPr marL="588010" indent="-342900">
              <a:lnSpc>
                <a:spcPct val="85000"/>
              </a:lnSpc>
              <a:buFont typeface="Wingdings" panose="05000000000000000000" pitchFamily="2" charset="2"/>
              <a:buChar char="§"/>
            </a:pPr>
            <a:r>
              <a:rPr lang="en-US" sz="1800" b="1" dirty="0">
                <a:solidFill>
                  <a:schemeClr val="tx2"/>
                </a:solidFill>
                <a:cs typeface="Arial"/>
              </a:rPr>
              <a:t>Targeted &amp; Maintenance of Effort - $316 million</a:t>
            </a:r>
            <a:endParaRPr lang="en-US" sz="1800" dirty="0">
              <a:solidFill>
                <a:schemeClr val="tx2"/>
              </a:solidFill>
              <a:cs typeface="Arial"/>
            </a:endParaRPr>
          </a:p>
          <a:p>
            <a:pPr marL="858520" lvl="1" indent="-285750">
              <a:lnSpc>
                <a:spcPct val="85000"/>
              </a:lnSpc>
              <a:buClr>
                <a:schemeClr val="tx2">
                  <a:lumMod val="60000"/>
                  <a:lumOff val="40000"/>
                </a:schemeClr>
              </a:buClr>
              <a:buFont typeface="Wingdings" panose="05000000000000000000" pitchFamily="2" charset="2"/>
              <a:buChar char="§"/>
            </a:pPr>
            <a:r>
              <a:rPr lang="en-US" sz="1600" dirty="0">
                <a:solidFill>
                  <a:schemeClr val="tx2"/>
                </a:solidFill>
                <a:cs typeface="Arial"/>
              </a:rPr>
              <a:t>These funds are allocated to schools in support of specific eligible programs. Schools receiving allocations were chosen based on (a) overall student need and (b) capacity to carry out the specific program.</a:t>
            </a:r>
          </a:p>
          <a:p>
            <a:pPr marL="1404700" lvl="2" indent="-285750">
              <a:lnSpc>
                <a:spcPct val="85000"/>
              </a:lnSpc>
              <a:buFont typeface="Wingdings" panose="05000000000000000000" pitchFamily="2" charset="2"/>
              <a:buChar char="§"/>
            </a:pPr>
            <a:r>
              <a:rPr lang="en-US" sz="1400" dirty="0">
                <a:solidFill>
                  <a:srgbClr val="002060"/>
                </a:solidFill>
                <a:cs typeface="Arial"/>
              </a:rPr>
              <a:t>$183 million – Fair Student Funding</a:t>
            </a:r>
          </a:p>
          <a:p>
            <a:pPr marL="1404700" lvl="2" indent="-285750">
              <a:lnSpc>
                <a:spcPct val="85000"/>
              </a:lnSpc>
              <a:buFont typeface="Wingdings" panose="05000000000000000000" pitchFamily="2" charset="2"/>
              <a:buChar char="§"/>
            </a:pPr>
            <a:r>
              <a:rPr lang="en-US" sz="1400" dirty="0">
                <a:solidFill>
                  <a:srgbClr val="002060"/>
                </a:solidFill>
                <a:cs typeface="Arial"/>
              </a:rPr>
              <a:t>$  87 million – Integrated Co-Teaching Classrooms</a:t>
            </a:r>
          </a:p>
          <a:p>
            <a:pPr marL="1404700" lvl="2" indent="-285750">
              <a:lnSpc>
                <a:spcPct val="85000"/>
              </a:lnSpc>
              <a:buFont typeface="Wingdings" panose="05000000000000000000" pitchFamily="2" charset="2"/>
              <a:buChar char="§"/>
            </a:pPr>
            <a:r>
              <a:rPr lang="en-US" sz="1400" dirty="0">
                <a:solidFill>
                  <a:srgbClr val="002060"/>
                </a:solidFill>
                <a:cs typeface="Arial"/>
              </a:rPr>
              <a:t>$  30 million – Summer Program</a:t>
            </a:r>
          </a:p>
          <a:p>
            <a:pPr marL="1404700" lvl="2" indent="-285750">
              <a:lnSpc>
                <a:spcPct val="85000"/>
              </a:lnSpc>
              <a:buFont typeface="Wingdings" panose="05000000000000000000" pitchFamily="2" charset="2"/>
              <a:buChar char="§"/>
            </a:pPr>
            <a:r>
              <a:rPr lang="en-US" sz="1400" dirty="0">
                <a:solidFill>
                  <a:srgbClr val="002060"/>
                </a:solidFill>
                <a:cs typeface="Arial"/>
              </a:rPr>
              <a:t>$    9 million – Full Day Pre-Kindergarten</a:t>
            </a:r>
          </a:p>
          <a:p>
            <a:pPr marL="1404700" lvl="2" indent="-285750">
              <a:lnSpc>
                <a:spcPct val="85000"/>
              </a:lnSpc>
              <a:buFont typeface="Wingdings" panose="05000000000000000000" pitchFamily="2" charset="2"/>
              <a:buChar char="§"/>
            </a:pPr>
            <a:r>
              <a:rPr lang="en-US" sz="1400" dirty="0">
                <a:solidFill>
                  <a:srgbClr val="002060"/>
                </a:solidFill>
                <a:cs typeface="Arial"/>
              </a:rPr>
              <a:t>$    7 million -  Autism Spectrum Disorder Classrooms</a:t>
            </a:r>
          </a:p>
          <a:p>
            <a:pPr marL="880110" lvl="2" indent="-314325">
              <a:lnSpc>
                <a:spcPct val="85000"/>
              </a:lnSpc>
              <a:buClr>
                <a:srgbClr val="002060"/>
              </a:buClr>
              <a:buFont typeface="Wingdings" panose="05000000000000000000" pitchFamily="2" charset="2"/>
              <a:buChar char="ü"/>
            </a:pPr>
            <a:endParaRPr lang="en-US" sz="1600" i="1" dirty="0">
              <a:solidFill>
                <a:schemeClr val="tx2"/>
              </a:solidFill>
              <a:cs typeface="Times New Roman" panose="02020603050405020304" pitchFamily="18" charset="0"/>
            </a:endParaRPr>
          </a:p>
        </p:txBody>
      </p:sp>
    </p:spTree>
    <p:extLst>
      <p:ext uri="{BB962C8B-B14F-4D97-AF65-F5344CB8AC3E}">
        <p14:creationId xmlns:p14="http://schemas.microsoft.com/office/powerpoint/2010/main" val="101288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eaLnBrk="0" fontAlgn="base" hangingPunct="0">
              <a:spcBef>
                <a:spcPct val="0"/>
              </a:spcBef>
              <a:spcAft>
                <a:spcPct val="0"/>
              </a:spcAft>
              <a:defRPr/>
            </a:pPr>
            <a:fld id="{FAB90AF6-C8F3-4810-A3CA-9E413665CE10}" type="slidenum">
              <a:rPr lang="en-US">
                <a:solidFill>
                  <a:srgbClr val="FFFFFF"/>
                </a:solidFill>
                <a:latin typeface="Arial" charset="0"/>
                <a:ea typeface="ＭＳ Ｐゴシック" pitchFamily="1" charset="-128"/>
              </a:rPr>
              <a:pPr eaLnBrk="0" fontAlgn="base" hangingPunct="0">
                <a:spcBef>
                  <a:spcPct val="0"/>
                </a:spcBef>
                <a:spcAft>
                  <a:spcPct val="0"/>
                </a:spcAft>
                <a:defRPr/>
              </a:pPr>
              <a:t>6</a:t>
            </a:fld>
            <a:endParaRPr lang="en-US" sz="1050" dirty="0">
              <a:solidFill>
                <a:srgbClr val="FFFFFF"/>
              </a:solidFill>
              <a:latin typeface="Arial" charset="0"/>
              <a:ea typeface="ＭＳ Ｐゴシック" pitchFamily="1" charset="-128"/>
            </a:endParaRPr>
          </a:p>
        </p:txBody>
      </p:sp>
      <p:sp>
        <p:nvSpPr>
          <p:cNvPr id="5" name="Rectangle 2"/>
          <p:cNvSpPr>
            <a:spLocks noGrp="1" noChangeArrowheads="1"/>
          </p:cNvSpPr>
          <p:nvPr>
            <p:ph type="title"/>
          </p:nvPr>
        </p:nvSpPr>
        <p:spPr>
          <a:xfrm>
            <a:off x="730308" y="288375"/>
            <a:ext cx="7727272" cy="892454"/>
          </a:xfrm>
        </p:spPr>
        <p:txBody>
          <a:bodyPr/>
          <a:lstStyle/>
          <a:p>
            <a:pPr algn="ctr" eaLnBrk="1" hangingPunct="1"/>
            <a:r>
              <a:rPr lang="en-US" sz="2400" dirty="0">
                <a:latin typeface="+mn-lt"/>
                <a:cs typeface="Times New Roman" panose="02020603050405020304" pitchFamily="18" charset="0"/>
              </a:rPr>
              <a:t>Proposed Allocation of Funds</a:t>
            </a:r>
            <a:br>
              <a:rPr lang="en-US" sz="2400" dirty="0">
                <a:latin typeface="+mn-lt"/>
                <a:cs typeface="Times New Roman" panose="02020603050405020304" pitchFamily="18" charset="0"/>
              </a:rPr>
            </a:br>
            <a:r>
              <a:rPr lang="en-US" sz="2400" dirty="0">
                <a:solidFill>
                  <a:srgbClr val="002060"/>
                </a:solidFill>
                <a:latin typeface="+mn-lt"/>
                <a:cs typeface="Times New Roman" panose="02020603050405020304" pitchFamily="18" charset="0"/>
              </a:rPr>
              <a:t>Citywide</a:t>
            </a:r>
          </a:p>
        </p:txBody>
      </p:sp>
      <p:graphicFrame>
        <p:nvGraphicFramePr>
          <p:cNvPr id="10" name="Table 10">
            <a:extLst>
              <a:ext uri="{FF2B5EF4-FFF2-40B4-BE49-F238E27FC236}">
                <a16:creationId xmlns:a16="http://schemas.microsoft.com/office/drawing/2014/main" id="{9AEB8B40-FF55-11CA-7E06-0597706F9B5A}"/>
              </a:ext>
            </a:extLst>
          </p:cNvPr>
          <p:cNvGraphicFramePr>
            <a:graphicFrameLocks noGrp="1"/>
          </p:cNvGraphicFramePr>
          <p:nvPr>
            <p:ph idx="1"/>
            <p:extLst>
              <p:ext uri="{D42A27DB-BD31-4B8C-83A1-F6EECF244321}">
                <p14:modId xmlns:p14="http://schemas.microsoft.com/office/powerpoint/2010/main" val="1248321214"/>
              </p:ext>
            </p:extLst>
          </p:nvPr>
        </p:nvGraphicFramePr>
        <p:xfrm>
          <a:off x="386469" y="1712800"/>
          <a:ext cx="8414949" cy="3881120"/>
        </p:xfrm>
        <a:graphic>
          <a:graphicData uri="http://schemas.openxmlformats.org/drawingml/2006/table">
            <a:tbl>
              <a:tblPr firstRow="1" bandRow="1">
                <a:tableStyleId>{BC89EF96-8CEA-46FF-86C4-4CE0E7609802}</a:tableStyleId>
              </a:tblPr>
              <a:tblGrid>
                <a:gridCol w="5417967">
                  <a:extLst>
                    <a:ext uri="{9D8B030D-6E8A-4147-A177-3AD203B41FA5}">
                      <a16:colId xmlns:a16="http://schemas.microsoft.com/office/drawing/2014/main" val="2047132216"/>
                    </a:ext>
                  </a:extLst>
                </a:gridCol>
                <a:gridCol w="1844988">
                  <a:extLst>
                    <a:ext uri="{9D8B030D-6E8A-4147-A177-3AD203B41FA5}">
                      <a16:colId xmlns:a16="http://schemas.microsoft.com/office/drawing/2014/main" val="23964519"/>
                    </a:ext>
                  </a:extLst>
                </a:gridCol>
                <a:gridCol w="1151994">
                  <a:extLst>
                    <a:ext uri="{9D8B030D-6E8A-4147-A177-3AD203B41FA5}">
                      <a16:colId xmlns:a16="http://schemas.microsoft.com/office/drawing/2014/main" val="3607686685"/>
                    </a:ext>
                  </a:extLst>
                </a:gridCol>
              </a:tblGrid>
              <a:tr h="370840">
                <a:tc>
                  <a:txBody>
                    <a:bodyPr/>
                    <a:lstStyle/>
                    <a:p>
                      <a:r>
                        <a:rPr lang="en-US" sz="1800" dirty="0">
                          <a:solidFill>
                            <a:srgbClr val="002060"/>
                          </a:solidFill>
                        </a:rPr>
                        <a:t>Allocation Type</a:t>
                      </a:r>
                    </a:p>
                  </a:txBody>
                  <a:tcPr anchor="ctr"/>
                </a:tc>
                <a:tc>
                  <a:txBody>
                    <a:bodyPr/>
                    <a:lstStyle/>
                    <a:p>
                      <a:pPr algn="r"/>
                      <a:r>
                        <a:rPr lang="en-US" sz="1800" dirty="0">
                          <a:solidFill>
                            <a:srgbClr val="002060"/>
                          </a:solidFill>
                        </a:rPr>
                        <a:t>Amount</a:t>
                      </a:r>
                    </a:p>
                  </a:txBody>
                  <a:tcPr anchor="ctr"/>
                </a:tc>
                <a:tc>
                  <a:txBody>
                    <a:bodyPr/>
                    <a:lstStyle/>
                    <a:p>
                      <a:pPr algn="r"/>
                      <a:r>
                        <a:rPr lang="en-US" sz="1800" dirty="0">
                          <a:solidFill>
                            <a:srgbClr val="002060"/>
                          </a:solidFill>
                        </a:rPr>
                        <a:t>%</a:t>
                      </a:r>
                    </a:p>
                  </a:txBody>
                  <a:tcPr anchor="ctr"/>
                </a:tc>
                <a:extLst>
                  <a:ext uri="{0D108BD9-81ED-4DB2-BD59-A6C34878D82A}">
                    <a16:rowId xmlns:a16="http://schemas.microsoft.com/office/drawing/2014/main" val="2699502301"/>
                  </a:ext>
                </a:extLst>
              </a:tr>
              <a:tr h="370840">
                <a:tc>
                  <a:txBody>
                    <a:bodyPr/>
                    <a:lstStyle/>
                    <a:p>
                      <a:r>
                        <a:rPr lang="en-US" sz="1600" dirty="0">
                          <a:solidFill>
                            <a:srgbClr val="002060"/>
                          </a:solidFill>
                        </a:rPr>
                        <a:t>Discretionary </a:t>
                      </a:r>
                      <a:r>
                        <a:rPr lang="en-US" sz="1200" dirty="0">
                          <a:solidFill>
                            <a:srgbClr val="002060"/>
                          </a:solidFill>
                        </a:rPr>
                        <a:t>Existing</a:t>
                      </a:r>
                      <a:r>
                        <a:rPr lang="en-US" sz="1600" baseline="0" dirty="0">
                          <a:solidFill>
                            <a:srgbClr val="002060"/>
                          </a:solidFill>
                        </a:rPr>
                        <a:t> </a:t>
                      </a:r>
                      <a:r>
                        <a:rPr lang="en-US" sz="1100" dirty="0">
                          <a:solidFill>
                            <a:srgbClr val="002060"/>
                          </a:solidFill>
                        </a:rPr>
                        <a:t>(Schools decide on use within allowable programs) </a:t>
                      </a:r>
                      <a:endParaRPr lang="en-US" sz="1600" dirty="0">
                        <a:solidFill>
                          <a:srgbClr val="002060"/>
                        </a:solidFill>
                      </a:endParaRPr>
                    </a:p>
                  </a:txBody>
                  <a:tcPr anchor="ctr"/>
                </a:tc>
                <a:tc>
                  <a:txBody>
                    <a:bodyPr/>
                    <a:lstStyle/>
                    <a:p>
                      <a:pPr algn="r"/>
                      <a:r>
                        <a:rPr lang="en-US" sz="1600" dirty="0">
                          <a:solidFill>
                            <a:srgbClr val="002060"/>
                          </a:solidFill>
                        </a:rPr>
                        <a:t>$441,938,709</a:t>
                      </a:r>
                    </a:p>
                  </a:txBody>
                  <a:tcPr anchor="ctr"/>
                </a:tc>
                <a:tc>
                  <a:txBody>
                    <a:bodyPr/>
                    <a:lstStyle/>
                    <a:p>
                      <a:pPr algn="r"/>
                      <a:r>
                        <a:rPr lang="en-US" sz="1400" dirty="0">
                          <a:solidFill>
                            <a:srgbClr val="002060"/>
                          </a:solidFill>
                        </a:rPr>
                        <a:t>55.07%</a:t>
                      </a:r>
                    </a:p>
                  </a:txBody>
                  <a:tcPr anchor="ctr"/>
                </a:tc>
                <a:extLst>
                  <a:ext uri="{0D108BD9-81ED-4DB2-BD59-A6C34878D82A}">
                    <a16:rowId xmlns:a16="http://schemas.microsoft.com/office/drawing/2014/main" val="4159230887"/>
                  </a:ext>
                </a:extLst>
              </a:tr>
              <a:tr h="370840">
                <a:tc>
                  <a:txBody>
                    <a:bodyPr/>
                    <a:lstStyle/>
                    <a:p>
                      <a:r>
                        <a:rPr lang="en-US" sz="1600" dirty="0">
                          <a:solidFill>
                            <a:srgbClr val="002060"/>
                          </a:solidFill>
                        </a:rPr>
                        <a:t>Fair Student Funding </a:t>
                      </a:r>
                      <a:r>
                        <a:rPr lang="en-US" sz="1100" dirty="0">
                          <a:solidFill>
                            <a:srgbClr val="002060"/>
                          </a:solidFill>
                        </a:rPr>
                        <a:t>(Targeted:</a:t>
                      </a:r>
                      <a:r>
                        <a:rPr lang="en-US" sz="1100" baseline="0" dirty="0">
                          <a:solidFill>
                            <a:srgbClr val="002060"/>
                          </a:solidFill>
                        </a:rPr>
                        <a:t> Schools must spend for this purpose)</a:t>
                      </a:r>
                      <a:endParaRPr lang="en-US" sz="1600" dirty="0">
                        <a:solidFill>
                          <a:srgbClr val="002060"/>
                        </a:solidFill>
                      </a:endParaRPr>
                    </a:p>
                  </a:txBody>
                  <a:tcPr anchor="ctr"/>
                </a:tc>
                <a:tc>
                  <a:txBody>
                    <a:bodyPr/>
                    <a:lstStyle/>
                    <a:p>
                      <a:pPr algn="r"/>
                      <a:r>
                        <a:rPr lang="en-US" sz="1600" dirty="0">
                          <a:solidFill>
                            <a:srgbClr val="002060"/>
                          </a:solidFill>
                        </a:rPr>
                        <a:t>$182,800,853</a:t>
                      </a:r>
                    </a:p>
                  </a:txBody>
                  <a:tcPr anchor="ctr"/>
                </a:tc>
                <a:tc>
                  <a:txBody>
                    <a:bodyPr/>
                    <a:lstStyle/>
                    <a:p>
                      <a:pPr algn="r"/>
                      <a:r>
                        <a:rPr lang="en-US" sz="1400" dirty="0">
                          <a:solidFill>
                            <a:srgbClr val="002060"/>
                          </a:solidFill>
                        </a:rPr>
                        <a:t>22.78%</a:t>
                      </a:r>
                    </a:p>
                  </a:txBody>
                  <a:tcPr anchor="ctr"/>
                </a:tc>
                <a:extLst>
                  <a:ext uri="{0D108BD9-81ED-4DB2-BD59-A6C34878D82A}">
                    <a16:rowId xmlns:a16="http://schemas.microsoft.com/office/drawing/2014/main" val="1449190024"/>
                  </a:ext>
                </a:extLst>
              </a:tr>
              <a:tr h="502107">
                <a:tc>
                  <a:txBody>
                    <a:bodyPr/>
                    <a:lstStyle/>
                    <a:p>
                      <a:r>
                        <a:rPr lang="en-US" sz="1600" dirty="0">
                          <a:solidFill>
                            <a:srgbClr val="002060"/>
                          </a:solidFill>
                        </a:rPr>
                        <a:t>Integrated Co-Teaching Classrooms </a:t>
                      </a:r>
                      <a:r>
                        <a:rPr lang="en-US" sz="1100" dirty="0">
                          <a:solidFill>
                            <a:srgbClr val="002060"/>
                          </a:solidFill>
                        </a:rPr>
                        <a:t>(Targeted: Schools must spend for this purpose)</a:t>
                      </a:r>
                    </a:p>
                  </a:txBody>
                  <a:tcPr anchor="ctr"/>
                </a:tc>
                <a:tc>
                  <a:txBody>
                    <a:bodyPr/>
                    <a:lstStyle/>
                    <a:p>
                      <a:pPr algn="r"/>
                      <a:r>
                        <a:rPr lang="en-US" sz="1600" dirty="0">
                          <a:solidFill>
                            <a:srgbClr val="002060"/>
                          </a:solidFill>
                        </a:rPr>
                        <a:t>$86,591,823</a:t>
                      </a:r>
                    </a:p>
                  </a:txBody>
                  <a:tcPr anchor="ctr"/>
                </a:tc>
                <a:tc>
                  <a:txBody>
                    <a:bodyPr/>
                    <a:lstStyle/>
                    <a:p>
                      <a:pPr algn="r"/>
                      <a:r>
                        <a:rPr lang="en-US" sz="1400" dirty="0">
                          <a:solidFill>
                            <a:srgbClr val="002060"/>
                          </a:solidFill>
                        </a:rPr>
                        <a:t>10.79%</a:t>
                      </a:r>
                    </a:p>
                  </a:txBody>
                  <a:tcPr anchor="ctr"/>
                </a:tc>
                <a:extLst>
                  <a:ext uri="{0D108BD9-81ED-4DB2-BD59-A6C34878D82A}">
                    <a16:rowId xmlns:a16="http://schemas.microsoft.com/office/drawing/2014/main" val="1628801144"/>
                  </a:ext>
                </a:extLst>
              </a:tr>
              <a:tr h="502107">
                <a:tc>
                  <a:txBody>
                    <a:bodyPr/>
                    <a:lstStyle/>
                    <a:p>
                      <a:r>
                        <a:rPr lang="en-US" sz="1600" dirty="0">
                          <a:solidFill>
                            <a:srgbClr val="002060"/>
                          </a:solidFill>
                        </a:rPr>
                        <a:t>Discretionary </a:t>
                      </a:r>
                      <a:r>
                        <a:rPr lang="en-US" sz="1200" dirty="0">
                          <a:solidFill>
                            <a:srgbClr val="002060"/>
                          </a:solidFill>
                        </a:rPr>
                        <a:t>New (Discretionary funding targeted to schools with high poverty and space to implement class size reduction)​</a:t>
                      </a:r>
                    </a:p>
                  </a:txBody>
                  <a:tcPr anchor="ctr"/>
                </a:tc>
                <a:tc>
                  <a:txBody>
                    <a:bodyPr/>
                    <a:lstStyle/>
                    <a:p>
                      <a:pPr algn="r"/>
                      <a:r>
                        <a:rPr lang="en-US" sz="1600" dirty="0">
                          <a:solidFill>
                            <a:srgbClr val="002060"/>
                          </a:solidFill>
                        </a:rPr>
                        <a:t>$45,002,159</a:t>
                      </a:r>
                    </a:p>
                  </a:txBody>
                  <a:tcPr anchor="ctr"/>
                </a:tc>
                <a:tc>
                  <a:txBody>
                    <a:bodyPr/>
                    <a:lstStyle/>
                    <a:p>
                      <a:pPr algn="r"/>
                      <a:r>
                        <a:rPr lang="en-US" sz="1400" dirty="0">
                          <a:solidFill>
                            <a:srgbClr val="002060"/>
                          </a:solidFill>
                        </a:rPr>
                        <a:t>5.61%</a:t>
                      </a:r>
                    </a:p>
                  </a:txBody>
                  <a:tcPr anchor="ctr"/>
                </a:tc>
                <a:extLst>
                  <a:ext uri="{0D108BD9-81ED-4DB2-BD59-A6C34878D82A}">
                    <a16:rowId xmlns:a16="http://schemas.microsoft.com/office/drawing/2014/main" val="272570465"/>
                  </a:ext>
                </a:extLst>
              </a:tr>
              <a:tr h="370840">
                <a:tc>
                  <a:txBody>
                    <a:bodyPr/>
                    <a:lstStyle/>
                    <a:p>
                      <a:r>
                        <a:rPr lang="en-US" sz="1600" dirty="0">
                          <a:solidFill>
                            <a:srgbClr val="002060"/>
                          </a:solidFill>
                        </a:rPr>
                        <a:t>Summer Programming (</a:t>
                      </a:r>
                      <a:r>
                        <a:rPr lang="en-US" sz="1100" dirty="0">
                          <a:solidFill>
                            <a:srgbClr val="002060"/>
                          </a:solidFill>
                        </a:rPr>
                        <a:t>Maintenance</a:t>
                      </a:r>
                      <a:r>
                        <a:rPr lang="en-US" sz="1100" baseline="0" dirty="0">
                          <a:solidFill>
                            <a:srgbClr val="002060"/>
                          </a:solidFill>
                        </a:rPr>
                        <a:t> of Effort</a:t>
                      </a:r>
                      <a:r>
                        <a:rPr lang="en-US" sz="1600" baseline="0" dirty="0">
                          <a:solidFill>
                            <a:srgbClr val="002060"/>
                          </a:solidFill>
                        </a:rPr>
                        <a:t>)</a:t>
                      </a:r>
                      <a:endParaRPr lang="en-US" sz="1600" dirty="0">
                        <a:solidFill>
                          <a:srgbClr val="002060"/>
                        </a:solidFill>
                      </a:endParaRPr>
                    </a:p>
                  </a:txBody>
                  <a:tcPr anchor="ctr"/>
                </a:tc>
                <a:tc>
                  <a:txBody>
                    <a:bodyPr/>
                    <a:lstStyle/>
                    <a:p>
                      <a:pPr algn="r"/>
                      <a:r>
                        <a:rPr lang="en-US" sz="1600" dirty="0">
                          <a:solidFill>
                            <a:srgbClr val="002060"/>
                          </a:solidFill>
                        </a:rPr>
                        <a:t>$30,000,159</a:t>
                      </a:r>
                    </a:p>
                  </a:txBody>
                  <a:tcPr anchor="ctr"/>
                </a:tc>
                <a:tc>
                  <a:txBody>
                    <a:bodyPr/>
                    <a:lstStyle/>
                    <a:p>
                      <a:pPr algn="r"/>
                      <a:r>
                        <a:rPr lang="en-US" sz="1400" dirty="0">
                          <a:solidFill>
                            <a:srgbClr val="002060"/>
                          </a:solidFill>
                        </a:rPr>
                        <a:t>3.74%</a:t>
                      </a:r>
                    </a:p>
                  </a:txBody>
                  <a:tcPr anchor="ctr"/>
                </a:tc>
                <a:extLst>
                  <a:ext uri="{0D108BD9-81ED-4DB2-BD59-A6C34878D82A}">
                    <a16:rowId xmlns:a16="http://schemas.microsoft.com/office/drawing/2014/main" val="1114468786"/>
                  </a:ext>
                </a:extLst>
              </a:tr>
              <a:tr h="370840">
                <a:tc>
                  <a:txBody>
                    <a:bodyPr/>
                    <a:lstStyle/>
                    <a:p>
                      <a:r>
                        <a:rPr lang="en-US" sz="1600" dirty="0">
                          <a:solidFill>
                            <a:srgbClr val="002060"/>
                          </a:solidFill>
                        </a:rPr>
                        <a:t>Full Day Pre-Kindergarten </a:t>
                      </a:r>
                      <a:r>
                        <a:rPr lang="en-US" sz="1100" dirty="0">
                          <a:solidFill>
                            <a:srgbClr val="002060"/>
                          </a:solidFill>
                        </a:rPr>
                        <a:t>(Targeted:</a:t>
                      </a:r>
                      <a:r>
                        <a:rPr lang="en-US" sz="1100" baseline="0" dirty="0">
                          <a:solidFill>
                            <a:srgbClr val="002060"/>
                          </a:solidFill>
                        </a:rPr>
                        <a:t> Schools must spend for this purpose)</a:t>
                      </a:r>
                      <a:endParaRPr lang="en-US" sz="1600" dirty="0">
                        <a:solidFill>
                          <a:srgbClr val="002060"/>
                        </a:solidFill>
                      </a:endParaRPr>
                    </a:p>
                  </a:txBody>
                  <a:tcPr anchor="ctr"/>
                </a:tc>
                <a:tc>
                  <a:txBody>
                    <a:bodyPr/>
                    <a:lstStyle/>
                    <a:p>
                      <a:pPr algn="r"/>
                      <a:r>
                        <a:rPr lang="en-US" sz="1600" dirty="0">
                          <a:solidFill>
                            <a:srgbClr val="002060"/>
                          </a:solidFill>
                        </a:rPr>
                        <a:t>$8,979,572</a:t>
                      </a:r>
                    </a:p>
                  </a:txBody>
                  <a:tcPr anchor="ctr"/>
                </a:tc>
                <a:tc>
                  <a:txBody>
                    <a:bodyPr/>
                    <a:lstStyle/>
                    <a:p>
                      <a:pPr algn="r"/>
                      <a:r>
                        <a:rPr lang="en-US" sz="1400" dirty="0">
                          <a:solidFill>
                            <a:srgbClr val="002060"/>
                          </a:solidFill>
                        </a:rPr>
                        <a:t>1.12%</a:t>
                      </a:r>
                    </a:p>
                  </a:txBody>
                  <a:tcPr anchor="ctr"/>
                </a:tc>
                <a:extLst>
                  <a:ext uri="{0D108BD9-81ED-4DB2-BD59-A6C34878D82A}">
                    <a16:rowId xmlns:a16="http://schemas.microsoft.com/office/drawing/2014/main" val="3445984412"/>
                  </a:ext>
                </a:extLst>
              </a:tr>
              <a:tr h="370840">
                <a:tc>
                  <a:txBody>
                    <a:bodyPr/>
                    <a:lstStyle/>
                    <a:p>
                      <a:r>
                        <a:rPr lang="en-US" sz="1600" dirty="0">
                          <a:solidFill>
                            <a:srgbClr val="002060"/>
                          </a:solidFill>
                        </a:rPr>
                        <a:t>Autism Spectrum Disorder Classrooms </a:t>
                      </a:r>
                      <a:r>
                        <a:rPr lang="en-US" sz="1100" dirty="0">
                          <a:solidFill>
                            <a:srgbClr val="002060"/>
                          </a:solidFill>
                        </a:rPr>
                        <a:t>(Targeted:</a:t>
                      </a:r>
                      <a:r>
                        <a:rPr lang="en-US" sz="1100" baseline="0" dirty="0">
                          <a:solidFill>
                            <a:srgbClr val="002060"/>
                          </a:solidFill>
                        </a:rPr>
                        <a:t> Schools must spend for this purpose)</a:t>
                      </a:r>
                      <a:endParaRPr lang="en-US" sz="1600" dirty="0">
                        <a:solidFill>
                          <a:srgbClr val="002060"/>
                        </a:solidFill>
                      </a:endParaRPr>
                    </a:p>
                  </a:txBody>
                  <a:tcPr anchor="ctr"/>
                </a:tc>
                <a:tc>
                  <a:txBody>
                    <a:bodyPr/>
                    <a:lstStyle/>
                    <a:p>
                      <a:pPr algn="r"/>
                      <a:r>
                        <a:rPr lang="en-US" sz="1600" dirty="0">
                          <a:solidFill>
                            <a:srgbClr val="002060"/>
                          </a:solidFill>
                        </a:rPr>
                        <a:t>$7,200,000</a:t>
                      </a:r>
                    </a:p>
                  </a:txBody>
                  <a:tcPr anchor="ctr"/>
                </a:tc>
                <a:tc>
                  <a:txBody>
                    <a:bodyPr/>
                    <a:lstStyle/>
                    <a:p>
                      <a:pPr algn="r"/>
                      <a:r>
                        <a:rPr lang="en-US" sz="1400" dirty="0">
                          <a:solidFill>
                            <a:srgbClr val="002060"/>
                          </a:solidFill>
                        </a:rPr>
                        <a:t>0.90%</a:t>
                      </a:r>
                    </a:p>
                  </a:txBody>
                  <a:tcPr anchor="ctr"/>
                </a:tc>
                <a:extLst>
                  <a:ext uri="{0D108BD9-81ED-4DB2-BD59-A6C34878D82A}">
                    <a16:rowId xmlns:a16="http://schemas.microsoft.com/office/drawing/2014/main" val="1214633617"/>
                  </a:ext>
                </a:extLst>
              </a:tr>
              <a:tr h="370840">
                <a:tc>
                  <a:txBody>
                    <a:bodyPr/>
                    <a:lstStyle/>
                    <a:p>
                      <a:r>
                        <a:rPr lang="en-US" sz="1800" b="1" dirty="0">
                          <a:solidFill>
                            <a:srgbClr val="002060"/>
                          </a:solidFill>
                        </a:rPr>
                        <a:t>Total</a:t>
                      </a:r>
                    </a:p>
                  </a:txBody>
                  <a:tcPr anchor="ctr"/>
                </a:tc>
                <a:tc>
                  <a:txBody>
                    <a:bodyPr/>
                    <a:lstStyle/>
                    <a:p>
                      <a:pPr algn="r"/>
                      <a:r>
                        <a:rPr lang="en-US" sz="1600" b="1" dirty="0">
                          <a:solidFill>
                            <a:srgbClr val="002060"/>
                          </a:solidFill>
                        </a:rPr>
                        <a:t>$802,513,275</a:t>
                      </a:r>
                    </a:p>
                  </a:txBody>
                  <a:tcPr anchor="ctr"/>
                </a:tc>
                <a:tc>
                  <a:txBody>
                    <a:bodyPr/>
                    <a:lstStyle/>
                    <a:p>
                      <a:pPr algn="r"/>
                      <a:r>
                        <a:rPr lang="en-US" sz="1600" b="1" dirty="0">
                          <a:solidFill>
                            <a:srgbClr val="002060"/>
                          </a:solidFill>
                        </a:rPr>
                        <a:t>100.00%</a:t>
                      </a:r>
                    </a:p>
                  </a:txBody>
                  <a:tcPr anchor="ctr"/>
                </a:tc>
                <a:extLst>
                  <a:ext uri="{0D108BD9-81ED-4DB2-BD59-A6C34878D82A}">
                    <a16:rowId xmlns:a16="http://schemas.microsoft.com/office/drawing/2014/main" val="2604727493"/>
                  </a:ext>
                </a:extLst>
              </a:tr>
            </a:tbl>
          </a:graphicData>
        </a:graphic>
      </p:graphicFrame>
    </p:spTree>
    <p:extLst>
      <p:ext uri="{BB962C8B-B14F-4D97-AF65-F5344CB8AC3E}">
        <p14:creationId xmlns:p14="http://schemas.microsoft.com/office/powerpoint/2010/main" val="3492169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685AC84-01AB-FAD7-E765-DFBCBA176766}"/>
              </a:ext>
            </a:extLst>
          </p:cNvPr>
          <p:cNvSpPr>
            <a:spLocks noGrp="1"/>
          </p:cNvSpPr>
          <p:nvPr>
            <p:ph type="sldNum" sz="quarter" idx="10"/>
          </p:nvPr>
        </p:nvSpPr>
        <p:spPr/>
        <p:txBody>
          <a:bodyPr/>
          <a:lstStyle/>
          <a:p>
            <a:pPr>
              <a:defRPr/>
            </a:pPr>
            <a:fld id="{FAB90AF6-C8F3-4810-A3CA-9E413665CE10}" type="slidenum">
              <a:rPr lang="en-US" smtClean="0"/>
              <a:pPr>
                <a:defRPr/>
              </a:pPr>
              <a:t>7</a:t>
            </a:fld>
            <a:endParaRPr lang="en-US" sz="1050" dirty="0"/>
          </a:p>
        </p:txBody>
      </p:sp>
      <p:graphicFrame>
        <p:nvGraphicFramePr>
          <p:cNvPr id="8" name="Table 10">
            <a:extLst>
              <a:ext uri="{FF2B5EF4-FFF2-40B4-BE49-F238E27FC236}">
                <a16:creationId xmlns:a16="http://schemas.microsoft.com/office/drawing/2014/main" id="{0A2100F0-8DA5-C82E-1F75-F9B80CB04E4C}"/>
              </a:ext>
            </a:extLst>
          </p:cNvPr>
          <p:cNvGraphicFramePr>
            <a:graphicFrameLocks noGrp="1"/>
          </p:cNvGraphicFramePr>
          <p:nvPr>
            <p:ph idx="1"/>
            <p:extLst>
              <p:ext uri="{D42A27DB-BD31-4B8C-83A1-F6EECF244321}">
                <p14:modId xmlns:p14="http://schemas.microsoft.com/office/powerpoint/2010/main" val="3322506865"/>
              </p:ext>
            </p:extLst>
          </p:nvPr>
        </p:nvGraphicFramePr>
        <p:xfrm>
          <a:off x="226244" y="1457756"/>
          <a:ext cx="8596481" cy="3774119"/>
        </p:xfrm>
        <a:graphic>
          <a:graphicData uri="http://schemas.openxmlformats.org/drawingml/2006/table">
            <a:tbl>
              <a:tblPr firstRow="1" bandRow="1">
                <a:tableStyleId>{BC89EF96-8CEA-46FF-86C4-4CE0E7609802}</a:tableStyleId>
              </a:tblPr>
              <a:tblGrid>
                <a:gridCol w="5534845">
                  <a:extLst>
                    <a:ext uri="{9D8B030D-6E8A-4147-A177-3AD203B41FA5}">
                      <a16:colId xmlns:a16="http://schemas.microsoft.com/office/drawing/2014/main" val="2047132216"/>
                    </a:ext>
                  </a:extLst>
                </a:gridCol>
                <a:gridCol w="1884790">
                  <a:extLst>
                    <a:ext uri="{9D8B030D-6E8A-4147-A177-3AD203B41FA5}">
                      <a16:colId xmlns:a16="http://schemas.microsoft.com/office/drawing/2014/main" val="23964519"/>
                    </a:ext>
                  </a:extLst>
                </a:gridCol>
                <a:gridCol w="1176846">
                  <a:extLst>
                    <a:ext uri="{9D8B030D-6E8A-4147-A177-3AD203B41FA5}">
                      <a16:colId xmlns:a16="http://schemas.microsoft.com/office/drawing/2014/main" val="3607686685"/>
                    </a:ext>
                  </a:extLst>
                </a:gridCol>
              </a:tblGrid>
              <a:tr h="414302">
                <a:tc>
                  <a:txBody>
                    <a:bodyPr/>
                    <a:lstStyle/>
                    <a:p>
                      <a:r>
                        <a:rPr lang="en-US" sz="1800" dirty="0">
                          <a:solidFill>
                            <a:srgbClr val="002060"/>
                          </a:solidFill>
                        </a:rPr>
                        <a:t>Allocation Type</a:t>
                      </a:r>
                    </a:p>
                  </a:txBody>
                  <a:tcPr anchor="ctr"/>
                </a:tc>
                <a:tc>
                  <a:txBody>
                    <a:bodyPr/>
                    <a:lstStyle/>
                    <a:p>
                      <a:pPr algn="r"/>
                      <a:r>
                        <a:rPr lang="en-US" sz="1800" dirty="0">
                          <a:solidFill>
                            <a:srgbClr val="002060"/>
                          </a:solidFill>
                        </a:rPr>
                        <a:t>Amount</a:t>
                      </a:r>
                    </a:p>
                  </a:txBody>
                  <a:tcPr anchor="ctr"/>
                </a:tc>
                <a:tc>
                  <a:txBody>
                    <a:bodyPr/>
                    <a:lstStyle/>
                    <a:p>
                      <a:pPr algn="r"/>
                      <a:r>
                        <a:rPr lang="en-US" sz="1800" dirty="0">
                          <a:solidFill>
                            <a:srgbClr val="002060"/>
                          </a:solidFill>
                        </a:rPr>
                        <a:t>%</a:t>
                      </a:r>
                    </a:p>
                  </a:txBody>
                  <a:tcPr anchor="ctr"/>
                </a:tc>
                <a:extLst>
                  <a:ext uri="{0D108BD9-81ED-4DB2-BD59-A6C34878D82A}">
                    <a16:rowId xmlns:a16="http://schemas.microsoft.com/office/drawing/2014/main" val="2699502301"/>
                  </a:ext>
                </a:extLst>
              </a:tr>
              <a:tr h="41430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2060"/>
                          </a:solidFill>
                          <a:effectLst/>
                          <a:uLnTx/>
                          <a:uFillTx/>
                          <a:latin typeface="+mn-lt"/>
                          <a:ea typeface="+mn-ea"/>
                          <a:cs typeface="+mn-cs"/>
                        </a:rPr>
                        <a:t>Discretionary </a:t>
                      </a:r>
                      <a:r>
                        <a:rPr kumimoji="0" lang="en-US" sz="1200" b="0" i="0" u="none" strike="noStrike" kern="1200" cap="none" spc="0" normalizeH="0" baseline="0" noProof="0" dirty="0">
                          <a:ln>
                            <a:noFill/>
                          </a:ln>
                          <a:solidFill>
                            <a:srgbClr val="002060"/>
                          </a:solidFill>
                          <a:effectLst/>
                          <a:uLnTx/>
                          <a:uFillTx/>
                          <a:latin typeface="+mn-lt"/>
                          <a:ea typeface="+mn-ea"/>
                          <a:cs typeface="+mn-cs"/>
                        </a:rPr>
                        <a:t>Existing</a:t>
                      </a:r>
                      <a:r>
                        <a:rPr kumimoji="0" lang="en-US" sz="1600" b="0" i="0" u="none" strike="noStrike" kern="1200" cap="none" spc="0" normalizeH="0" baseline="0" noProof="0" dirty="0">
                          <a:ln>
                            <a:noFill/>
                          </a:ln>
                          <a:solidFill>
                            <a:srgbClr val="002060"/>
                          </a:solidFill>
                          <a:effectLst/>
                          <a:uLnTx/>
                          <a:uFillTx/>
                          <a:latin typeface="+mn-lt"/>
                          <a:ea typeface="+mn-ea"/>
                          <a:cs typeface="+mn-cs"/>
                        </a:rPr>
                        <a:t> </a:t>
                      </a:r>
                      <a:r>
                        <a:rPr kumimoji="0" lang="en-US" sz="1100" b="0" i="0" u="none" strike="noStrike" kern="1200" cap="none" spc="0" normalizeH="0" baseline="0" noProof="0" dirty="0">
                          <a:ln>
                            <a:noFill/>
                          </a:ln>
                          <a:solidFill>
                            <a:srgbClr val="002060"/>
                          </a:solidFill>
                          <a:effectLst/>
                          <a:uLnTx/>
                          <a:uFillTx/>
                          <a:latin typeface="+mn-lt"/>
                          <a:ea typeface="+mn-ea"/>
                          <a:cs typeface="+mn-cs"/>
                        </a:rPr>
                        <a:t>(Schools decide on use within allowable programs) </a:t>
                      </a:r>
                      <a:endParaRPr kumimoji="0" lang="en-US" sz="1600" b="0" i="0" u="none" strike="noStrike" kern="1200" cap="none" spc="0" normalizeH="0" baseline="0" noProof="0" dirty="0">
                        <a:ln>
                          <a:noFill/>
                        </a:ln>
                        <a:solidFill>
                          <a:srgbClr val="002060"/>
                        </a:solidFill>
                        <a:effectLst/>
                        <a:uLnTx/>
                        <a:uFillTx/>
                        <a:latin typeface="+mn-lt"/>
                        <a:ea typeface="+mn-ea"/>
                        <a:cs typeface="+mn-cs"/>
                      </a:endParaRPr>
                    </a:p>
                  </a:txBody>
                  <a:tcPr anchor="ctr"/>
                </a:tc>
                <a:tc>
                  <a:txBody>
                    <a:bodyPr/>
                    <a:lstStyle/>
                    <a:p>
                      <a:pPr algn="r" fontAlgn="ctr"/>
                      <a:r>
                        <a:rPr lang="en-US" sz="1600" b="0" i="0" u="none" strike="noStrike" dirty="0">
                          <a:solidFill>
                            <a:srgbClr val="002060"/>
                          </a:solidFill>
                          <a:effectLst/>
                          <a:latin typeface="+mn-lt"/>
                        </a:rPr>
                        <a:t>$16,145,408</a:t>
                      </a:r>
                    </a:p>
                  </a:txBody>
                  <a:tcPr marL="7620" marR="7620" marT="7620" marB="0" anchor="ctr"/>
                </a:tc>
                <a:tc>
                  <a:txBody>
                    <a:bodyPr/>
                    <a:lstStyle/>
                    <a:p>
                      <a:pPr algn="r" fontAlgn="ctr"/>
                      <a:r>
                        <a:rPr lang="en-US" sz="1600" b="0" i="0" u="none" strike="noStrike" dirty="0">
                          <a:solidFill>
                            <a:srgbClr val="002060"/>
                          </a:solidFill>
                          <a:effectLst/>
                          <a:latin typeface="+mn-lt"/>
                        </a:rPr>
                        <a:t>55.51%</a:t>
                      </a:r>
                    </a:p>
                  </a:txBody>
                  <a:tcPr marL="7620" marR="7620" marT="7620" marB="0" anchor="ctr"/>
                </a:tc>
                <a:extLst>
                  <a:ext uri="{0D108BD9-81ED-4DB2-BD59-A6C34878D82A}">
                    <a16:rowId xmlns:a16="http://schemas.microsoft.com/office/drawing/2014/main" val="4159230887"/>
                  </a:ext>
                </a:extLst>
              </a:tr>
              <a:tr h="414302">
                <a:tc>
                  <a:txBody>
                    <a:bodyPr/>
                    <a:lstStyle/>
                    <a:p>
                      <a:r>
                        <a:rPr lang="en-US" sz="1600" dirty="0">
                          <a:solidFill>
                            <a:srgbClr val="002060"/>
                          </a:solidFill>
                        </a:rPr>
                        <a:t>Fair Student</a:t>
                      </a:r>
                      <a:r>
                        <a:rPr lang="en-US" sz="1600" baseline="0" dirty="0">
                          <a:solidFill>
                            <a:srgbClr val="002060"/>
                          </a:solidFill>
                        </a:rPr>
                        <a:t> Funding</a:t>
                      </a:r>
                      <a:r>
                        <a:rPr lang="en-US" sz="1600" dirty="0">
                          <a:solidFill>
                            <a:srgbClr val="002060"/>
                          </a:solidFill>
                        </a:rPr>
                        <a:t> </a:t>
                      </a:r>
                      <a:r>
                        <a:rPr lang="en-US" sz="1100" dirty="0">
                          <a:solidFill>
                            <a:srgbClr val="002060"/>
                          </a:solidFill>
                        </a:rPr>
                        <a:t>(Targeted:</a:t>
                      </a:r>
                      <a:r>
                        <a:rPr lang="en-US" sz="1100" baseline="0" dirty="0">
                          <a:solidFill>
                            <a:srgbClr val="002060"/>
                          </a:solidFill>
                        </a:rPr>
                        <a:t> Schools must spend for this purpose)</a:t>
                      </a:r>
                      <a:endParaRPr lang="en-US" sz="1600" dirty="0">
                        <a:solidFill>
                          <a:srgbClr val="002060"/>
                        </a:solidFill>
                      </a:endParaRPr>
                    </a:p>
                  </a:txBody>
                  <a:tcPr anchor="ctr"/>
                </a:tc>
                <a:tc>
                  <a:txBody>
                    <a:bodyPr/>
                    <a:lstStyle/>
                    <a:p>
                      <a:pPr algn="r" fontAlgn="ctr"/>
                      <a:r>
                        <a:rPr lang="en-US" sz="1600" b="0" i="0" u="none" strike="noStrike" dirty="0">
                          <a:solidFill>
                            <a:srgbClr val="002060"/>
                          </a:solidFill>
                          <a:effectLst/>
                          <a:latin typeface="+mn-lt"/>
                        </a:rPr>
                        <a:t>$7,929,557</a:t>
                      </a:r>
                    </a:p>
                  </a:txBody>
                  <a:tcPr marL="7620" marR="7620" marT="7620" marB="0" anchor="ctr"/>
                </a:tc>
                <a:tc>
                  <a:txBody>
                    <a:bodyPr/>
                    <a:lstStyle/>
                    <a:p>
                      <a:pPr algn="r" fontAlgn="ctr"/>
                      <a:r>
                        <a:rPr lang="en-US" sz="1600" b="0" i="0" u="none" strike="noStrike" dirty="0">
                          <a:solidFill>
                            <a:srgbClr val="002060"/>
                          </a:solidFill>
                          <a:effectLst/>
                          <a:latin typeface="+mn-lt"/>
                        </a:rPr>
                        <a:t>27.26%</a:t>
                      </a:r>
                    </a:p>
                  </a:txBody>
                  <a:tcPr marL="7620" marR="7620" marT="7620" marB="0" anchor="ctr"/>
                </a:tc>
                <a:extLst>
                  <a:ext uri="{0D108BD9-81ED-4DB2-BD59-A6C34878D82A}">
                    <a16:rowId xmlns:a16="http://schemas.microsoft.com/office/drawing/2014/main" val="1449190024"/>
                  </a:ext>
                </a:extLst>
              </a:tr>
              <a:tr h="561861">
                <a:tc>
                  <a:txBody>
                    <a:bodyPr/>
                    <a:lstStyle/>
                    <a:p>
                      <a:r>
                        <a:rPr lang="en-US" sz="1600" dirty="0">
                          <a:solidFill>
                            <a:srgbClr val="002060"/>
                          </a:solidFill>
                        </a:rPr>
                        <a:t>Integrated Co-Teaching Classrooms </a:t>
                      </a:r>
                      <a:r>
                        <a:rPr lang="en-US" sz="1100" dirty="0">
                          <a:solidFill>
                            <a:srgbClr val="002060"/>
                          </a:solidFill>
                        </a:rPr>
                        <a:t>(Targeted: Schools must spend for this purpose)</a:t>
                      </a:r>
                    </a:p>
                  </a:txBody>
                  <a:tcPr anchor="ctr"/>
                </a:tc>
                <a:tc>
                  <a:txBody>
                    <a:bodyPr/>
                    <a:lstStyle/>
                    <a:p>
                      <a:pPr algn="r" fontAlgn="ctr"/>
                      <a:r>
                        <a:rPr lang="en-US" sz="1600" b="0" i="0" u="none" strike="noStrike" dirty="0">
                          <a:solidFill>
                            <a:srgbClr val="002060"/>
                          </a:solidFill>
                          <a:effectLst/>
                          <a:latin typeface="+mn-lt"/>
                        </a:rPr>
                        <a:t>$2,918,589</a:t>
                      </a:r>
                    </a:p>
                  </a:txBody>
                  <a:tcPr marL="7620" marR="7620" marT="7620" marB="0" anchor="ctr"/>
                </a:tc>
                <a:tc>
                  <a:txBody>
                    <a:bodyPr/>
                    <a:lstStyle/>
                    <a:p>
                      <a:pPr algn="r" fontAlgn="ctr"/>
                      <a:r>
                        <a:rPr lang="en-US" sz="1600" b="0" i="0" u="none" strike="noStrike" dirty="0">
                          <a:solidFill>
                            <a:srgbClr val="002060"/>
                          </a:solidFill>
                          <a:effectLst/>
                          <a:latin typeface="+mn-lt"/>
                        </a:rPr>
                        <a:t>10.04%</a:t>
                      </a:r>
                    </a:p>
                  </a:txBody>
                  <a:tcPr marL="7620" marR="7620" marT="7620" marB="0" anchor="ctr"/>
                </a:tc>
                <a:extLst>
                  <a:ext uri="{0D108BD9-81ED-4DB2-BD59-A6C34878D82A}">
                    <a16:rowId xmlns:a16="http://schemas.microsoft.com/office/drawing/2014/main" val="1628801144"/>
                  </a:ext>
                </a:extLst>
              </a:tr>
              <a:tr h="57888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2060"/>
                          </a:solidFill>
                          <a:effectLst/>
                          <a:uLnTx/>
                          <a:uFillTx/>
                          <a:latin typeface="+mn-lt"/>
                          <a:ea typeface="+mn-ea"/>
                          <a:cs typeface="+mn-cs"/>
                        </a:rPr>
                        <a:t>Discretionary </a:t>
                      </a:r>
                      <a:r>
                        <a:rPr kumimoji="0" lang="en-US" sz="1200" b="0" i="0" u="none" strike="noStrike" kern="1200" cap="none" spc="0" normalizeH="0" baseline="0" noProof="0" dirty="0">
                          <a:ln>
                            <a:noFill/>
                          </a:ln>
                          <a:solidFill>
                            <a:srgbClr val="002060"/>
                          </a:solidFill>
                          <a:effectLst/>
                          <a:uLnTx/>
                          <a:uFillTx/>
                          <a:latin typeface="+mn-lt"/>
                          <a:ea typeface="+mn-ea"/>
                          <a:cs typeface="+mn-cs"/>
                        </a:rPr>
                        <a:t>New (Discretionary funding targeted to schools with high poverty and space to implement class size reduction)​</a:t>
                      </a:r>
                    </a:p>
                  </a:txBody>
                  <a:tcPr anchor="ctr"/>
                </a:tc>
                <a:tc>
                  <a:txBody>
                    <a:bodyPr/>
                    <a:lstStyle/>
                    <a:p>
                      <a:pPr algn="r" fontAlgn="ctr"/>
                      <a:r>
                        <a:rPr lang="en-US" sz="1600" b="0" i="0" u="none" strike="noStrike" dirty="0">
                          <a:solidFill>
                            <a:srgbClr val="002060"/>
                          </a:solidFill>
                          <a:effectLst/>
                          <a:latin typeface="+mn-lt"/>
                        </a:rPr>
                        <a:t>$519,635</a:t>
                      </a:r>
                    </a:p>
                  </a:txBody>
                  <a:tcPr marL="7620" marR="7620" marT="7620" marB="0" anchor="ctr"/>
                </a:tc>
                <a:tc>
                  <a:txBody>
                    <a:bodyPr/>
                    <a:lstStyle/>
                    <a:p>
                      <a:pPr algn="r" fontAlgn="ctr"/>
                      <a:r>
                        <a:rPr lang="en-US" sz="1600" b="0" i="0" u="none" strike="noStrike" dirty="0">
                          <a:solidFill>
                            <a:srgbClr val="002060"/>
                          </a:solidFill>
                          <a:effectLst/>
                          <a:latin typeface="+mn-lt"/>
                        </a:rPr>
                        <a:t>1.79%</a:t>
                      </a:r>
                    </a:p>
                  </a:txBody>
                  <a:tcPr marL="7620" marR="7620" marT="7620" marB="0" anchor="ctr"/>
                </a:tc>
                <a:extLst>
                  <a:ext uri="{0D108BD9-81ED-4DB2-BD59-A6C34878D82A}">
                    <a16:rowId xmlns:a16="http://schemas.microsoft.com/office/drawing/2014/main" val="272570465"/>
                  </a:ext>
                </a:extLst>
              </a:tr>
              <a:tr h="414302">
                <a:tc>
                  <a:txBody>
                    <a:bodyPr/>
                    <a:lstStyle/>
                    <a:p>
                      <a:r>
                        <a:rPr lang="en-US" sz="1600" dirty="0">
                          <a:solidFill>
                            <a:srgbClr val="002060"/>
                          </a:solidFill>
                        </a:rPr>
                        <a:t>Summer Programming (</a:t>
                      </a:r>
                      <a:r>
                        <a:rPr lang="en-US" sz="1100" dirty="0">
                          <a:solidFill>
                            <a:srgbClr val="002060"/>
                          </a:solidFill>
                        </a:rPr>
                        <a:t>Maintenance</a:t>
                      </a:r>
                      <a:r>
                        <a:rPr lang="en-US" sz="1100" baseline="0" dirty="0">
                          <a:solidFill>
                            <a:srgbClr val="002060"/>
                          </a:solidFill>
                        </a:rPr>
                        <a:t> of Effort</a:t>
                      </a:r>
                      <a:r>
                        <a:rPr lang="en-US" sz="1600" baseline="0" dirty="0">
                          <a:solidFill>
                            <a:srgbClr val="002060"/>
                          </a:solidFill>
                        </a:rPr>
                        <a:t>)</a:t>
                      </a:r>
                      <a:endParaRPr lang="en-US" sz="1600" dirty="0">
                        <a:solidFill>
                          <a:srgbClr val="002060"/>
                        </a:solidFill>
                      </a:endParaRPr>
                    </a:p>
                  </a:txBody>
                  <a:tcPr anchor="ctr"/>
                </a:tc>
                <a:tc>
                  <a:txBody>
                    <a:bodyPr/>
                    <a:lstStyle/>
                    <a:p>
                      <a:pPr algn="r" fontAlgn="ctr"/>
                      <a:r>
                        <a:rPr lang="en-US" sz="1600" b="0" i="0" u="none" strike="noStrike" dirty="0">
                          <a:solidFill>
                            <a:srgbClr val="002060"/>
                          </a:solidFill>
                          <a:effectLst/>
                          <a:latin typeface="+mn-lt"/>
                        </a:rPr>
                        <a:t>$1,359,958</a:t>
                      </a:r>
                    </a:p>
                  </a:txBody>
                  <a:tcPr marL="7620" marR="7620" marT="7620" marB="0" anchor="ctr"/>
                </a:tc>
                <a:tc>
                  <a:txBody>
                    <a:bodyPr/>
                    <a:lstStyle/>
                    <a:p>
                      <a:pPr algn="r" fontAlgn="ctr"/>
                      <a:r>
                        <a:rPr lang="en-US" sz="1600" b="0" i="0" u="none" strike="noStrike" dirty="0">
                          <a:solidFill>
                            <a:srgbClr val="002060"/>
                          </a:solidFill>
                          <a:effectLst/>
                          <a:latin typeface="+mn-lt"/>
                        </a:rPr>
                        <a:t>4.68%</a:t>
                      </a:r>
                    </a:p>
                  </a:txBody>
                  <a:tcPr marL="7620" marR="7620" marT="7620" marB="0" anchor="ctr"/>
                </a:tc>
                <a:extLst>
                  <a:ext uri="{0D108BD9-81ED-4DB2-BD59-A6C34878D82A}">
                    <a16:rowId xmlns:a16="http://schemas.microsoft.com/office/drawing/2014/main" val="1114468786"/>
                  </a:ext>
                </a:extLst>
              </a:tr>
              <a:tr h="561861">
                <a:tc>
                  <a:txBody>
                    <a:bodyPr/>
                    <a:lstStyle/>
                    <a:p>
                      <a:r>
                        <a:rPr lang="en-US" sz="1600" dirty="0">
                          <a:solidFill>
                            <a:srgbClr val="002060"/>
                          </a:solidFill>
                        </a:rPr>
                        <a:t>Full Day Pre-Kindergarten </a:t>
                      </a:r>
                      <a:r>
                        <a:rPr lang="en-US" sz="1100" dirty="0">
                          <a:solidFill>
                            <a:srgbClr val="002060"/>
                          </a:solidFill>
                        </a:rPr>
                        <a:t>(Targeted:</a:t>
                      </a:r>
                      <a:r>
                        <a:rPr lang="en-US" sz="1100" baseline="0" dirty="0">
                          <a:solidFill>
                            <a:srgbClr val="002060"/>
                          </a:solidFill>
                        </a:rPr>
                        <a:t> Schools must spend for this purpose)</a:t>
                      </a:r>
                      <a:endParaRPr lang="en-US" sz="1600" dirty="0">
                        <a:solidFill>
                          <a:srgbClr val="002060"/>
                        </a:solidFill>
                      </a:endParaRPr>
                    </a:p>
                  </a:txBody>
                  <a:tcPr anchor="ctr"/>
                </a:tc>
                <a:tc>
                  <a:txBody>
                    <a:bodyPr/>
                    <a:lstStyle/>
                    <a:p>
                      <a:pPr algn="r" fontAlgn="ctr"/>
                      <a:r>
                        <a:rPr lang="en-US" sz="1600" b="0" i="0" u="none" strike="noStrike" dirty="0">
                          <a:solidFill>
                            <a:srgbClr val="002060"/>
                          </a:solidFill>
                          <a:effectLst/>
                          <a:latin typeface="+mn-lt"/>
                        </a:rPr>
                        <a:t>$210,813</a:t>
                      </a:r>
                    </a:p>
                  </a:txBody>
                  <a:tcPr marL="7620" marR="7620" marT="7620" marB="0" anchor="ctr"/>
                </a:tc>
                <a:tc>
                  <a:txBody>
                    <a:bodyPr/>
                    <a:lstStyle/>
                    <a:p>
                      <a:pPr algn="r" fontAlgn="ctr"/>
                      <a:r>
                        <a:rPr lang="en-US" sz="1600" b="0" i="0" u="none" strike="noStrike" dirty="0">
                          <a:solidFill>
                            <a:srgbClr val="002060"/>
                          </a:solidFill>
                          <a:effectLst/>
                          <a:latin typeface="+mn-lt"/>
                        </a:rPr>
                        <a:t>0.72%</a:t>
                      </a:r>
                    </a:p>
                  </a:txBody>
                  <a:tcPr marL="7620" marR="7620" marT="7620" marB="0" anchor="ctr"/>
                </a:tc>
                <a:extLst>
                  <a:ext uri="{0D108BD9-81ED-4DB2-BD59-A6C34878D82A}">
                    <a16:rowId xmlns:a16="http://schemas.microsoft.com/office/drawing/2014/main" val="3445984412"/>
                  </a:ext>
                </a:extLst>
              </a:tr>
              <a:tr h="414302">
                <a:tc>
                  <a:txBody>
                    <a:bodyPr/>
                    <a:lstStyle/>
                    <a:p>
                      <a:r>
                        <a:rPr lang="en-US" sz="1800" b="1" dirty="0">
                          <a:solidFill>
                            <a:srgbClr val="002060"/>
                          </a:solidFill>
                        </a:rPr>
                        <a:t>Total</a:t>
                      </a:r>
                    </a:p>
                  </a:txBody>
                  <a:tcPr anchor="ctr"/>
                </a:tc>
                <a:tc>
                  <a:txBody>
                    <a:bodyPr/>
                    <a:lstStyle/>
                    <a:p>
                      <a:pPr algn="r"/>
                      <a:r>
                        <a:rPr lang="en-US" sz="1600" b="1" dirty="0">
                          <a:solidFill>
                            <a:srgbClr val="002060"/>
                          </a:solidFill>
                        </a:rPr>
                        <a:t>$29,083,960</a:t>
                      </a:r>
                    </a:p>
                  </a:txBody>
                  <a:tcPr anchor="ctr"/>
                </a:tc>
                <a:tc>
                  <a:txBody>
                    <a:bodyPr/>
                    <a:lstStyle/>
                    <a:p>
                      <a:pPr algn="r"/>
                      <a:r>
                        <a:rPr lang="en-US" sz="1600" b="1" dirty="0">
                          <a:solidFill>
                            <a:srgbClr val="002060"/>
                          </a:solidFill>
                        </a:rPr>
                        <a:t>100.00%</a:t>
                      </a:r>
                    </a:p>
                  </a:txBody>
                  <a:tcPr anchor="ctr"/>
                </a:tc>
                <a:extLst>
                  <a:ext uri="{0D108BD9-81ED-4DB2-BD59-A6C34878D82A}">
                    <a16:rowId xmlns:a16="http://schemas.microsoft.com/office/drawing/2014/main" val="2604727493"/>
                  </a:ext>
                </a:extLst>
              </a:tr>
            </a:tbl>
          </a:graphicData>
        </a:graphic>
      </p:graphicFrame>
      <p:sp>
        <p:nvSpPr>
          <p:cNvPr id="10" name="Rectangle 2">
            <a:extLst>
              <a:ext uri="{FF2B5EF4-FFF2-40B4-BE49-F238E27FC236}">
                <a16:creationId xmlns:a16="http://schemas.microsoft.com/office/drawing/2014/main" id="{D7657010-395C-CA47-1F22-61C7CD17DA9C}"/>
              </a:ext>
            </a:extLst>
          </p:cNvPr>
          <p:cNvSpPr>
            <a:spLocks noGrp="1" noChangeArrowheads="1"/>
          </p:cNvSpPr>
          <p:nvPr>
            <p:ph type="title"/>
          </p:nvPr>
        </p:nvSpPr>
        <p:spPr>
          <a:xfrm>
            <a:off x="730308" y="288375"/>
            <a:ext cx="7727272" cy="892454"/>
          </a:xfrm>
        </p:spPr>
        <p:txBody>
          <a:bodyPr/>
          <a:lstStyle/>
          <a:p>
            <a:pPr algn="ctr" eaLnBrk="1" hangingPunct="1"/>
            <a:r>
              <a:rPr lang="en-US" sz="2400" dirty="0">
                <a:latin typeface="+mn-lt"/>
                <a:cs typeface="Times New Roman" panose="02020603050405020304" pitchFamily="18" charset="0"/>
              </a:rPr>
              <a:t>Proposed Allocation of Funds</a:t>
            </a:r>
            <a:br>
              <a:rPr lang="en-US" sz="2400" dirty="0">
                <a:latin typeface="+mn-lt"/>
                <a:cs typeface="Times New Roman" panose="02020603050405020304" pitchFamily="18" charset="0"/>
              </a:rPr>
            </a:br>
            <a:r>
              <a:rPr lang="en-US" sz="2400" dirty="0">
                <a:solidFill>
                  <a:srgbClr val="002060"/>
                </a:solidFill>
                <a:latin typeface="+mn-lt"/>
                <a:cs typeface="Times New Roman" panose="02020603050405020304" pitchFamily="18" charset="0"/>
              </a:rPr>
              <a:t>District 28</a:t>
            </a:r>
          </a:p>
        </p:txBody>
      </p:sp>
    </p:spTree>
    <p:extLst>
      <p:ext uri="{BB962C8B-B14F-4D97-AF65-F5344CB8AC3E}">
        <p14:creationId xmlns:p14="http://schemas.microsoft.com/office/powerpoint/2010/main" val="3266686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2F33983-C786-653A-88E2-8BA7361EB910}"/>
              </a:ext>
            </a:extLst>
          </p:cNvPr>
          <p:cNvSpPr>
            <a:spLocks noGrp="1"/>
          </p:cNvSpPr>
          <p:nvPr>
            <p:ph type="sldNum" sz="quarter" idx="10"/>
          </p:nvPr>
        </p:nvSpPr>
        <p:spPr/>
        <p:txBody>
          <a:bodyPr/>
          <a:lstStyle/>
          <a:p>
            <a:pPr>
              <a:defRPr/>
            </a:pPr>
            <a:fld id="{FAB90AF6-C8F3-4810-A3CA-9E413665CE10}" type="slidenum">
              <a:rPr lang="en-US"/>
              <a:pPr>
                <a:defRPr/>
              </a:pPr>
              <a:t>8</a:t>
            </a:fld>
            <a:endParaRPr lang="en-US" sz="1359" dirty="0"/>
          </a:p>
        </p:txBody>
      </p:sp>
      <p:sp>
        <p:nvSpPr>
          <p:cNvPr id="7" name="Rectangle 2">
            <a:extLst>
              <a:ext uri="{FF2B5EF4-FFF2-40B4-BE49-F238E27FC236}">
                <a16:creationId xmlns:a16="http://schemas.microsoft.com/office/drawing/2014/main" id="{1B82C1C1-292F-0D2D-51D6-CDBB8726700A}"/>
              </a:ext>
            </a:extLst>
          </p:cNvPr>
          <p:cNvSpPr>
            <a:spLocks noGrp="1" noChangeArrowheads="1"/>
          </p:cNvSpPr>
          <p:nvPr>
            <p:ph type="title"/>
          </p:nvPr>
        </p:nvSpPr>
        <p:spPr>
          <a:xfrm>
            <a:off x="469026" y="351554"/>
            <a:ext cx="8131362" cy="418214"/>
          </a:xfrm>
        </p:spPr>
        <p:txBody>
          <a:bodyPr/>
          <a:lstStyle/>
          <a:p>
            <a:pPr algn="ctr"/>
            <a:r>
              <a:rPr lang="en-US" sz="2400" dirty="0">
                <a:cs typeface="Times New Roman"/>
              </a:rPr>
              <a:t>Public Comment for Contracts for Excellence</a:t>
            </a:r>
            <a:endParaRPr lang="en-US" sz="2400" dirty="0">
              <a:cs typeface="Times New Roman" panose="02020603050405020304" pitchFamily="18" charset="0"/>
            </a:endParaRPr>
          </a:p>
        </p:txBody>
      </p:sp>
      <p:sp>
        <p:nvSpPr>
          <p:cNvPr id="9" name="Rectangle 3">
            <a:extLst>
              <a:ext uri="{FF2B5EF4-FFF2-40B4-BE49-F238E27FC236}">
                <a16:creationId xmlns:a16="http://schemas.microsoft.com/office/drawing/2014/main" id="{B2E9E9E4-2CB7-9289-D68A-AB0FB03B61F0}"/>
              </a:ext>
            </a:extLst>
          </p:cNvPr>
          <p:cNvSpPr>
            <a:spLocks noGrp="1" noChangeArrowheads="1"/>
          </p:cNvSpPr>
          <p:nvPr>
            <p:ph idx="1"/>
          </p:nvPr>
        </p:nvSpPr>
        <p:spPr>
          <a:xfrm>
            <a:off x="618309" y="1400742"/>
            <a:ext cx="7982079" cy="3674853"/>
          </a:xfrm>
        </p:spPr>
        <p:txBody>
          <a:bodyPr/>
          <a:lstStyle/>
          <a:p>
            <a:pPr marL="285750" indent="-285750">
              <a:buFont typeface="Wingdings" panose="05000000000000000000" pitchFamily="2" charset="2"/>
              <a:buChar char="§"/>
            </a:pPr>
            <a:r>
              <a:rPr lang="en-US" sz="2000" dirty="0">
                <a:solidFill>
                  <a:srgbClr val="002060"/>
                </a:solidFill>
                <a:cs typeface="Times New Roman"/>
              </a:rPr>
              <a:t>We will take public feedback into account in the coming weeks as we continue to work toward complying with this mandate.</a:t>
            </a:r>
            <a:endParaRPr lang="en-US" sz="2000" dirty="0">
              <a:solidFill>
                <a:srgbClr val="002060"/>
              </a:solidFill>
              <a:cs typeface="Arial"/>
            </a:endParaRPr>
          </a:p>
          <a:p>
            <a:pPr marL="285750" indent="-285750">
              <a:buFont typeface="Wingdings" panose="05000000000000000000" pitchFamily="2" charset="2"/>
              <a:buChar char="§"/>
            </a:pPr>
            <a:endParaRPr lang="en-US" sz="1800" dirty="0">
              <a:solidFill>
                <a:srgbClr val="002060"/>
              </a:solidFill>
              <a:cs typeface="Times New Roman" panose="02020603050405020304" pitchFamily="18" charset="0"/>
            </a:endParaRPr>
          </a:p>
          <a:p>
            <a:pPr marL="285750" indent="-285750">
              <a:buFont typeface="Wingdings" panose="05000000000000000000" pitchFamily="2" charset="2"/>
              <a:buChar char="§"/>
            </a:pPr>
            <a:r>
              <a:rPr lang="en-US" sz="2000" dirty="0">
                <a:solidFill>
                  <a:srgbClr val="002060"/>
                </a:solidFill>
                <a:cs typeface="Times New Roman"/>
              </a:rPr>
              <a:t>The deadline for submitting public comment will be June 24, 2024.</a:t>
            </a:r>
          </a:p>
          <a:p>
            <a:pPr marL="285750" indent="-285750">
              <a:buFont typeface="Wingdings" panose="05000000000000000000" pitchFamily="2" charset="2"/>
              <a:buChar char="§"/>
            </a:pPr>
            <a:endParaRPr lang="en-US" sz="1800" dirty="0">
              <a:solidFill>
                <a:srgbClr val="002060"/>
              </a:solidFill>
              <a:cs typeface="Times New Roman" panose="02020603050405020304" pitchFamily="18" charset="0"/>
            </a:endParaRPr>
          </a:p>
          <a:p>
            <a:pPr marL="285750" indent="-285750">
              <a:buFont typeface="Wingdings" panose="05000000000000000000" pitchFamily="2" charset="2"/>
              <a:buChar char="§"/>
            </a:pPr>
            <a:r>
              <a:rPr lang="en-US" sz="2000" dirty="0">
                <a:solidFill>
                  <a:srgbClr val="002060"/>
                </a:solidFill>
                <a:cs typeface="Times New Roman"/>
              </a:rPr>
              <a:t>Educators, parents and caregivers, and all other members of the New York City community may submit their comments by email to </a:t>
            </a:r>
            <a:r>
              <a:rPr lang="en-US" sz="1600" dirty="0">
                <a:solidFill>
                  <a:srgbClr val="002060"/>
                </a:solidFill>
                <a:cs typeface="Times New Roman"/>
                <a:hlinkClick r:id="rId2"/>
              </a:rPr>
              <a:t>contractsforexcellence@schools.nyc.gov</a:t>
            </a:r>
            <a:r>
              <a:rPr lang="en-US" sz="1600" dirty="0">
                <a:solidFill>
                  <a:srgbClr val="002060"/>
                </a:solidFill>
                <a:cs typeface="Times New Roman"/>
              </a:rPr>
              <a:t> </a:t>
            </a:r>
            <a:endParaRPr lang="en-US" sz="1600" dirty="0">
              <a:solidFill>
                <a:srgbClr val="0070C0"/>
              </a:solidFill>
              <a:cs typeface="Times New Roman" panose="02020603050405020304" pitchFamily="18" charset="0"/>
            </a:endParaRPr>
          </a:p>
          <a:p>
            <a:pPr marL="277360" indent="-277360">
              <a:buFont typeface="Wingdings" panose="05000000000000000000" pitchFamily="2" charset="2"/>
              <a:buChar char="§"/>
            </a:pPr>
            <a:endParaRPr lang="en-US" sz="1553" dirty="0">
              <a:cs typeface="Times New Roman" panose="02020603050405020304" pitchFamily="18" charset="0"/>
            </a:endParaRPr>
          </a:p>
          <a:p>
            <a:endParaRPr lang="en-US" sz="1747" dirty="0">
              <a:solidFill>
                <a:srgbClr val="002060"/>
              </a:solidFill>
              <a:cs typeface="Times New Roman" panose="02020603050405020304" pitchFamily="18" charset="0"/>
            </a:endParaRPr>
          </a:p>
          <a:p>
            <a:endParaRPr lang="en-US" sz="1747" dirty="0">
              <a:solidFill>
                <a:srgbClr val="002060"/>
              </a:solidFill>
              <a:cs typeface="Times New Roman" panose="02020603050405020304" pitchFamily="18" charset="0"/>
            </a:endParaRPr>
          </a:p>
          <a:p>
            <a:pPr marL="384943" lvl="1" indent="-273998"/>
            <a:endParaRPr lang="en-US" dirty="0">
              <a:cs typeface="Arial"/>
            </a:endParaRPr>
          </a:p>
        </p:txBody>
      </p:sp>
    </p:spTree>
    <p:extLst>
      <p:ext uri="{BB962C8B-B14F-4D97-AF65-F5344CB8AC3E}">
        <p14:creationId xmlns:p14="http://schemas.microsoft.com/office/powerpoint/2010/main" val="345094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D6D22-523E-647E-226E-09E34E99306A}"/>
              </a:ext>
            </a:extLst>
          </p:cNvPr>
          <p:cNvSpPr>
            <a:spLocks noGrp="1"/>
          </p:cNvSpPr>
          <p:nvPr>
            <p:ph type="title"/>
          </p:nvPr>
        </p:nvSpPr>
        <p:spPr>
          <a:xfrm>
            <a:off x="685800" y="368708"/>
            <a:ext cx="7772400" cy="503903"/>
          </a:xfrm>
        </p:spPr>
        <p:txBody>
          <a:bodyPr/>
          <a:lstStyle/>
          <a:p>
            <a:pPr algn="ctr"/>
            <a:r>
              <a:rPr lang="en-US" sz="2400" dirty="0">
                <a:cs typeface="Arial"/>
              </a:rPr>
              <a:t>Class Size Reduction Plan </a:t>
            </a:r>
            <a:endParaRPr lang="en-US" sz="2400" dirty="0"/>
          </a:p>
        </p:txBody>
      </p:sp>
      <p:sp>
        <p:nvSpPr>
          <p:cNvPr id="3" name="Content Placeholder 2">
            <a:extLst>
              <a:ext uri="{FF2B5EF4-FFF2-40B4-BE49-F238E27FC236}">
                <a16:creationId xmlns:a16="http://schemas.microsoft.com/office/drawing/2014/main" id="{CCA86DEA-3465-49AE-42ED-2059E2F061B0}"/>
              </a:ext>
            </a:extLst>
          </p:cNvPr>
          <p:cNvSpPr>
            <a:spLocks noGrp="1"/>
          </p:cNvSpPr>
          <p:nvPr>
            <p:ph idx="1"/>
          </p:nvPr>
        </p:nvSpPr>
        <p:spPr>
          <a:xfrm>
            <a:off x="528872" y="1169505"/>
            <a:ext cx="7772400" cy="4539532"/>
          </a:xfrm>
        </p:spPr>
        <p:txBody>
          <a:bodyPr/>
          <a:lstStyle/>
          <a:p>
            <a:pPr marL="285750" indent="-285750">
              <a:buFont typeface="Wingdings" panose="05000000000000000000" pitchFamily="2" charset="2"/>
              <a:buChar char="§"/>
            </a:pPr>
            <a:r>
              <a:rPr lang="en-US" sz="2000" dirty="0">
                <a:solidFill>
                  <a:srgbClr val="002060"/>
                </a:solidFill>
                <a:cs typeface="Arial"/>
              </a:rPr>
              <a:t>A </a:t>
            </a:r>
            <a:r>
              <a:rPr lang="en-US" sz="2000" b="1" dirty="0">
                <a:solidFill>
                  <a:srgbClr val="002060"/>
                </a:solidFill>
                <a:cs typeface="Arial"/>
              </a:rPr>
              <a:t>draft </a:t>
            </a:r>
            <a:r>
              <a:rPr lang="en-US" sz="2000" dirty="0">
                <a:solidFill>
                  <a:srgbClr val="002060"/>
                </a:solidFill>
                <a:cs typeface="Arial"/>
              </a:rPr>
              <a:t>plan has been posted as a part of the Contracts for Excellence public process</a:t>
            </a:r>
          </a:p>
          <a:p>
            <a:pPr marL="0" indent="0"/>
            <a:endParaRPr lang="en-US" sz="2000" dirty="0">
              <a:solidFill>
                <a:srgbClr val="002060"/>
              </a:solidFill>
              <a:cs typeface="Arial"/>
            </a:endParaRPr>
          </a:p>
          <a:p>
            <a:pPr marL="285750" indent="-285750">
              <a:buFont typeface="Wingdings" panose="05000000000000000000" pitchFamily="2" charset="2"/>
              <a:buChar char="§"/>
            </a:pPr>
            <a:r>
              <a:rPr lang="en-US" sz="2000" dirty="0">
                <a:solidFill>
                  <a:srgbClr val="002060"/>
                </a:solidFill>
                <a:cs typeface="Arial"/>
              </a:rPr>
              <a:t>Members of the public are able to give feedback through this process</a:t>
            </a:r>
          </a:p>
          <a:p>
            <a:pPr marL="0" indent="0"/>
            <a:endParaRPr lang="en-US" sz="2000" dirty="0">
              <a:solidFill>
                <a:srgbClr val="002060"/>
              </a:solidFill>
              <a:cs typeface="Arial"/>
            </a:endParaRPr>
          </a:p>
          <a:p>
            <a:pPr marL="285750" indent="-285750">
              <a:buFont typeface="Wingdings" panose="05000000000000000000" pitchFamily="2" charset="2"/>
              <a:buChar char="§"/>
            </a:pPr>
            <a:r>
              <a:rPr lang="en-US" sz="2000" dirty="0">
                <a:solidFill>
                  <a:srgbClr val="002060"/>
                </a:solidFill>
                <a:cs typeface="Arial"/>
              </a:rPr>
              <a:t>Following public feedback, NYCPS will work with the  teachers' and principals' unions to finalize the plan. Under the law, these unions must sign off on the plan prior to it being finalized</a:t>
            </a:r>
          </a:p>
          <a:p>
            <a:pPr marL="0" indent="0"/>
            <a:endParaRPr lang="en-US" sz="2000" dirty="0">
              <a:solidFill>
                <a:srgbClr val="002060"/>
              </a:solidFill>
              <a:cs typeface="Arial"/>
            </a:endParaRPr>
          </a:p>
          <a:p>
            <a:pPr marL="285750" indent="-285750">
              <a:buFont typeface="Wingdings" panose="05000000000000000000" pitchFamily="2" charset="2"/>
              <a:buChar char="§"/>
            </a:pPr>
            <a:r>
              <a:rPr lang="en-US" sz="2000" dirty="0">
                <a:solidFill>
                  <a:srgbClr val="002060"/>
                </a:solidFill>
                <a:cs typeface="Arial"/>
              </a:rPr>
              <a:t>The plan outlines school-level policies and central-level policies</a:t>
            </a:r>
          </a:p>
          <a:p>
            <a:pPr>
              <a:buFont typeface="Arial"/>
              <a:buChar char="•"/>
            </a:pPr>
            <a:endParaRPr lang="en-US" dirty="0">
              <a:cs typeface="Arial"/>
            </a:endParaRPr>
          </a:p>
        </p:txBody>
      </p:sp>
      <p:sp>
        <p:nvSpPr>
          <p:cNvPr id="4" name="Slide Number Placeholder 3">
            <a:extLst>
              <a:ext uri="{FF2B5EF4-FFF2-40B4-BE49-F238E27FC236}">
                <a16:creationId xmlns:a16="http://schemas.microsoft.com/office/drawing/2014/main" id="{68066037-871E-7B2E-F488-E28D9E17F047}"/>
              </a:ext>
            </a:extLst>
          </p:cNvPr>
          <p:cNvSpPr>
            <a:spLocks noGrp="1"/>
          </p:cNvSpPr>
          <p:nvPr>
            <p:ph type="sldNum" sz="quarter" idx="10"/>
          </p:nvPr>
        </p:nvSpPr>
        <p:spPr/>
        <p:txBody>
          <a:bodyPr/>
          <a:lstStyle/>
          <a:p>
            <a:pPr>
              <a:defRPr/>
            </a:pPr>
            <a:fld id="{FAB90AF6-C8F3-4810-A3CA-9E413665CE10}" type="slidenum">
              <a:rPr lang="en-US"/>
              <a:pPr>
                <a:defRPr/>
              </a:pPr>
              <a:t>9</a:t>
            </a:fld>
            <a:endParaRPr lang="en-US" sz="1050" dirty="0"/>
          </a:p>
        </p:txBody>
      </p:sp>
    </p:spTree>
    <p:extLst>
      <p:ext uri="{BB962C8B-B14F-4D97-AF65-F5344CB8AC3E}">
        <p14:creationId xmlns:p14="http://schemas.microsoft.com/office/powerpoint/2010/main" val="2817223718"/>
      </p:ext>
    </p:extLst>
  </p:cSld>
  <p:clrMapOvr>
    <a:masterClrMapping/>
  </p:clrMapOvr>
</p:sld>
</file>

<file path=ppt/theme/theme1.xml><?xml version="1.0" encoding="utf-8"?>
<a:theme xmlns:a="http://schemas.openxmlformats.org/drawingml/2006/main" name="Blank Presentation">
  <a:themeElements>
    <a:clrScheme name="">
      <a:dk1>
        <a:srgbClr val="666666"/>
      </a:dk1>
      <a:lt1>
        <a:srgbClr val="FFFFFF"/>
      </a:lt1>
      <a:dk2>
        <a:srgbClr val="003366"/>
      </a:dk2>
      <a:lt2>
        <a:srgbClr val="CFDAE5"/>
      </a:lt2>
      <a:accent1>
        <a:srgbClr val="FF9933"/>
      </a:accent1>
      <a:accent2>
        <a:srgbClr val="80B34D"/>
      </a:accent2>
      <a:accent3>
        <a:srgbClr val="FFFFFF"/>
      </a:accent3>
      <a:accent4>
        <a:srgbClr val="565656"/>
      </a:accent4>
      <a:accent5>
        <a:srgbClr val="FFCAAD"/>
      </a:accent5>
      <a:accent6>
        <a:srgbClr val="73A245"/>
      </a:accent6>
      <a:hlink>
        <a:srgbClr val="6699CC"/>
      </a:hlink>
      <a:folHlink>
        <a:srgbClr val="3366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YCDOE_PPT_July2014 (4).potx" id="{7DE8C774-AB82-4D56-9386-796E98412634}" vid="{A159373F-CB86-4DF3-B710-BE088E7D20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1267</Words>
  <Application>Microsoft Office PowerPoint</Application>
  <PresentationFormat>On-screen Show (4:3)</PresentationFormat>
  <Paragraphs>157</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Courier New</vt:lpstr>
      <vt:lpstr>Times</vt:lpstr>
      <vt:lpstr>Wingdings</vt:lpstr>
      <vt:lpstr>Blank Presentation</vt:lpstr>
      <vt:lpstr>Fiscal Year 2025 Contracts For Excellence and Class Size Engagement</vt:lpstr>
      <vt:lpstr>Contracts for Excellence (C4E) Background</vt:lpstr>
      <vt:lpstr>Contracts for Excellence (C4E) Background</vt:lpstr>
      <vt:lpstr>Contracts for Excellence (C4E) for FY2025</vt:lpstr>
      <vt:lpstr>Proposed Allocation of $803 million</vt:lpstr>
      <vt:lpstr>Proposed Allocation of Funds Citywide</vt:lpstr>
      <vt:lpstr>Proposed Allocation of Funds District 28</vt:lpstr>
      <vt:lpstr>Public Comment for Contracts for Excellence</vt:lpstr>
      <vt:lpstr>Class Size Reduction Plan </vt:lpstr>
      <vt:lpstr>Summary of Draft Class Size Reduction Plan</vt:lpstr>
      <vt:lpstr>Public Comment for Class Size Reduction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2024-05-15T04:49:16Z</dcterms:created>
  <dcterms:modified xsi:type="dcterms:W3CDTF">2024-06-05T22:02:38Z</dcterms:modified>
</cp:coreProperties>
</file>